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27E_13FBE756.xml" ContentType="application/vnd.ms-powerpoint.comments+xml"/>
  <Override PartName="/ppt/comments/modernComment_281_71DFABDF.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0"/>
  </p:notesMasterIdLst>
  <p:handoutMasterIdLst>
    <p:handoutMasterId r:id="rId21"/>
  </p:handoutMasterIdLst>
  <p:sldIdLst>
    <p:sldId id="615" r:id="rId2"/>
    <p:sldId id="637" r:id="rId3"/>
    <p:sldId id="638" r:id="rId4"/>
    <p:sldId id="635" r:id="rId5"/>
    <p:sldId id="657" r:id="rId6"/>
    <p:sldId id="659" r:id="rId7"/>
    <p:sldId id="649" r:id="rId8"/>
    <p:sldId id="650" r:id="rId9"/>
    <p:sldId id="651" r:id="rId10"/>
    <p:sldId id="653" r:id="rId11"/>
    <p:sldId id="660" r:id="rId12"/>
    <p:sldId id="654" r:id="rId13"/>
    <p:sldId id="655" r:id="rId14"/>
    <p:sldId id="656" r:id="rId15"/>
    <p:sldId id="658" r:id="rId16"/>
    <p:sldId id="641" r:id="rId17"/>
    <p:sldId id="648" r:id="rId18"/>
    <p:sldId id="619" r:id="rId19"/>
  </p:sldIdLst>
  <p:sldSz cx="9144000" cy="6858000" type="screen4x3"/>
  <p:notesSz cx="6797675" cy="9926638"/>
  <p:defaultTextStyle>
    <a:defPPr>
      <a:defRPr lang="nl-NL"/>
    </a:defPPr>
    <a:lvl1pPr algn="l" rtl="0" fontAlgn="base">
      <a:spcBef>
        <a:spcPct val="0"/>
      </a:spcBef>
      <a:spcAft>
        <a:spcPct val="0"/>
      </a:spcAft>
      <a:defRPr kern="1200">
        <a:solidFill>
          <a:schemeClr val="tx1"/>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521415D9-36F7-43E2-AB2F-B90AF26B5E84}">
      <p14:sectionLst xmlns:p14="http://schemas.microsoft.com/office/powerpoint/2010/main">
        <p14:section name="Default Section" id="{8CE3D883-4516-4B6F-AFB1-825F40AF2CBB}">
          <p14:sldIdLst>
            <p14:sldId id="615"/>
            <p14:sldId id="637"/>
            <p14:sldId id="638"/>
            <p14:sldId id="635"/>
            <p14:sldId id="657"/>
            <p14:sldId id="659"/>
            <p14:sldId id="649"/>
            <p14:sldId id="650"/>
            <p14:sldId id="651"/>
            <p14:sldId id="653"/>
            <p14:sldId id="660"/>
            <p14:sldId id="654"/>
            <p14:sldId id="655"/>
            <p14:sldId id="656"/>
            <p14:sldId id="658"/>
            <p14:sldId id="641"/>
            <p14:sldId id="648"/>
            <p14:sldId id="619"/>
          </p14:sldIdLst>
        </p14:section>
      </p14:sectionLst>
    </p:ext>
    <p:ext uri="{EFAFB233-063F-42B5-8137-9DF3F51BA10A}">
      <p15:sldGuideLst xmlns:p15="http://schemas.microsoft.com/office/powerpoint/2012/main">
        <p15:guide id="1" orient="horz" pos="1219">
          <p15:clr>
            <a:srgbClr val="A4A3A4"/>
          </p15:clr>
        </p15:guide>
        <p15:guide id="2" orient="horz" pos="147">
          <p15:clr>
            <a:srgbClr val="A4A3A4"/>
          </p15:clr>
        </p15:guide>
        <p15:guide id="3" orient="horz">
          <p15:clr>
            <a:srgbClr val="A4A3A4"/>
          </p15:clr>
        </p15:guide>
        <p15:guide id="4" orient="horz" pos="3756">
          <p15:clr>
            <a:srgbClr val="A4A3A4"/>
          </p15:clr>
        </p15:guide>
        <p15:guide id="5" pos="339">
          <p15:clr>
            <a:srgbClr val="A4A3A4"/>
          </p15:clr>
        </p15:guide>
        <p15:guide id="6" pos="5633">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5C7EADE-B879-1540-5F10-668ECB0A0A1F}" name="Kindie Tesfaye Fantaye" initials="KTF" userId="b7692f7c96df69ea"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Nunes Vieira da Silva, Joao" initials="NVdSJ" lastIdx="1" clrIdx="0">
    <p:extLst>
      <p:ext uri="{19B8F6BF-5375-455C-9EA6-DF929625EA0E}">
        <p15:presenceInfo xmlns:p15="http://schemas.microsoft.com/office/powerpoint/2012/main" userId="Nunes Vieira da Silva, Joa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5EBFF"/>
    <a:srgbClr val="FFFF99"/>
    <a:srgbClr val="EFF6AA"/>
    <a:srgbClr val="FFFFFF"/>
    <a:srgbClr val="34B233"/>
    <a:srgbClr val="CC0000"/>
    <a:srgbClr val="F8F8F8"/>
    <a:srgbClr val="EAEAEA"/>
    <a:srgbClr val="3F9C35"/>
    <a:srgbClr val="E2F6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034E78-7F5D-4C2E-B375-FC64B27BC917}">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38B1855-1B75-4FBE-930C-398BA8C253C6}" styleName="Stijl, thema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Stijl, donker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202B0CA-FC54-4496-8BCA-5EF66A818D29}" styleName="Stijl, donker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8603FDC-E32A-4AB5-989C-0864C3EAD2B8}" styleName="Stijl, thema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344D84-9AFB-497E-A393-DC336BA19D2E}" styleName="Stijl, gemiddeld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Stijl, gemiddeld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Stijl, gemiddeld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Stijl, gemiddeld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Stijl, gemiddeld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Stijl, gemiddeld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Stijl, gemiddeld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A107856-5554-42FB-B03E-39F5DBC370BA}" styleName="Stijl, gemiddeld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E9639D4-E3E2-4D34-9284-5A2195B3D0D7}" styleName="Stijl, lich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12" autoAdjust="0"/>
    <p:restoredTop sz="85894" autoAdjust="0"/>
  </p:normalViewPr>
  <p:slideViewPr>
    <p:cSldViewPr snapToGrid="0" showGuides="1">
      <p:cViewPr>
        <p:scale>
          <a:sx n="66" d="100"/>
          <a:sy n="66" d="100"/>
        </p:scale>
        <p:origin x="1675" y="437"/>
      </p:cViewPr>
      <p:guideLst>
        <p:guide orient="horz" pos="1219"/>
        <p:guide orient="horz" pos="147"/>
        <p:guide orient="horz"/>
        <p:guide orient="horz" pos="3756"/>
        <p:guide pos="339"/>
        <p:guide pos="5633"/>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8/10/relationships/authors" Target="authors.xml"/></Relationships>
</file>

<file path=ppt/comments/modernComment_27E_13FBE756.xml><?xml version="1.0" encoding="utf-8"?>
<p188:cmLst xmlns:a="http://schemas.openxmlformats.org/drawingml/2006/main" xmlns:r="http://schemas.openxmlformats.org/officeDocument/2006/relationships" xmlns:p188="http://schemas.microsoft.com/office/powerpoint/2018/8/main">
  <p188:cm id="{45045EC6-5862-41EE-B3B2-714007A7D47C}" authorId="{35C7EADE-B879-1540-5F10-668ECB0A0A1F}" created="2022-09-28T15:01:18.370">
    <ac:txMkLst xmlns:ac="http://schemas.microsoft.com/office/drawing/2013/main/command">
      <pc:docMk xmlns:pc="http://schemas.microsoft.com/office/powerpoint/2013/main/command"/>
      <pc:sldMk xmlns:pc="http://schemas.microsoft.com/office/powerpoint/2013/main/command" cId="335275862" sldId="638"/>
      <ac:spMk id="5" creationId="{075F4070-6064-49AC-9450-D85260F38C5E}"/>
      <ac:txMk cp="437" len="9">
        <ac:context len="517" hash="2163002935"/>
      </ac:txMk>
    </ac:txMkLst>
    <p188:pos x="3636615" y="3858024"/>
    <p188:txBody>
      <a:bodyPr/>
      <a:lstStyle/>
      <a:p>
        <a:r>
          <a:rPr lang="en-US"/>
          <a:t>identify? </a:t>
        </a:r>
      </a:p>
    </p188:txBody>
  </p188:cm>
  <p188:cm id="{CFC43621-B744-476D-A812-77E157A375EA}" authorId="{35C7EADE-B879-1540-5F10-668ECB0A0A1F}" created="2022-09-28T15:02:42.269">
    <ac:txMkLst xmlns:ac="http://schemas.microsoft.com/office/drawing/2013/main/command">
      <pc:docMk xmlns:pc="http://schemas.microsoft.com/office/powerpoint/2013/main/command"/>
      <pc:sldMk xmlns:pc="http://schemas.microsoft.com/office/powerpoint/2013/main/command" cId="335275862" sldId="638"/>
      <ac:spMk id="5" creationId="{075F4070-6064-49AC-9450-D85260F38C5E}"/>
      <ac:txMk cp="503" len="7">
        <ac:context len="517" hash="2163002935"/>
      </ac:txMk>
    </ac:txMkLst>
    <p188:pos x="2984432" y="4241265"/>
    <p188:txBody>
      <a:bodyPr/>
      <a:lstStyle/>
      <a:p>
        <a:r>
          <a:rPr lang="en-US"/>
          <a:t>field data? 
On-farm data has a different meaning when it comes to on-farm experimentation. </a:t>
        </a:r>
      </a:p>
    </p188:txBody>
  </p188:cm>
</p188:cmLst>
</file>

<file path=ppt/comments/modernComment_281_71DFABDF.xml><?xml version="1.0" encoding="utf-8"?>
<p188:cmLst xmlns:a="http://schemas.openxmlformats.org/drawingml/2006/main" xmlns:r="http://schemas.openxmlformats.org/officeDocument/2006/relationships" xmlns:p188="http://schemas.microsoft.com/office/powerpoint/2018/8/main">
  <p188:cm id="{9F094D4A-E82E-4E69-9EE2-B86F49832603}" authorId="{35C7EADE-B879-1540-5F10-668ECB0A0A1F}" created="2022-09-28T15:10:05.447">
    <ac:deMkLst xmlns:ac="http://schemas.microsoft.com/office/drawing/2013/main/command">
      <pc:docMk xmlns:pc="http://schemas.microsoft.com/office/powerpoint/2013/main/command"/>
      <pc:sldMk xmlns:pc="http://schemas.microsoft.com/office/powerpoint/2013/main/command" cId="1910483935" sldId="641"/>
      <ac:spMk id="3" creationId="{CD23EAC1-FEE1-C2FE-0238-94E2EE896B44}"/>
    </ac:deMkLst>
    <p188:txBody>
      <a:bodyPr/>
      <a:lstStyle/>
      <a:p>
        <a:r>
          <a:rPr lang="en-US"/>
          <a:t>This is a good area in the future but seems to be data intensive. Its application may be limited for a while in data scare environments.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5A3E568-AD51-4ECF-8C29-C1637FF4E7C1}" type="datetimeFigureOut">
              <a:rPr lang="en-GB" smtClean="0"/>
              <a:t>15/05/2023</a:t>
            </a:fld>
            <a:endParaRPr lang="en-GB"/>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9811B703-343C-4AAF-A57D-B655BA6A6CDC}" type="slidenum">
              <a:rPr lang="en-GB" smtClean="0"/>
              <a:t>‹#›</a:t>
            </a:fld>
            <a:endParaRPr lang="en-GB"/>
          </a:p>
        </p:txBody>
      </p:sp>
    </p:spTree>
    <p:extLst>
      <p:ext uri="{BB962C8B-B14F-4D97-AF65-F5344CB8AC3E}">
        <p14:creationId xmlns:p14="http://schemas.microsoft.com/office/powerpoint/2010/main" val="1518102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3ACDA6FC-8F22-42F5-BB31-DF7626400BC6}" type="datetimeFigureOut">
              <a:rPr lang="en-GB" smtClean="0"/>
              <a:t>15/05/2023</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4B844346-E44E-4A99-B2B9-A74FE8657127}" type="slidenum">
              <a:rPr lang="en-GB" smtClean="0"/>
              <a:t>‹#›</a:t>
            </a:fld>
            <a:endParaRPr lang="en-GB"/>
          </a:p>
        </p:txBody>
      </p:sp>
    </p:spTree>
    <p:extLst>
      <p:ext uri="{BB962C8B-B14F-4D97-AF65-F5344CB8AC3E}">
        <p14:creationId xmlns:p14="http://schemas.microsoft.com/office/powerpoint/2010/main" val="2326398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and Author name">
    <p:spTree>
      <p:nvGrpSpPr>
        <p:cNvPr id="1" name=""/>
        <p:cNvGrpSpPr/>
        <p:nvPr/>
      </p:nvGrpSpPr>
      <p:grpSpPr>
        <a:xfrm>
          <a:off x="0" y="0"/>
          <a:ext cx="0" cy="0"/>
          <a:chOff x="0" y="0"/>
          <a:chExt cx="0" cy="0"/>
        </a:xfrm>
      </p:grpSpPr>
      <p:pic>
        <p:nvPicPr>
          <p:cNvPr id="12" name="Picture 5"/>
          <p:cNvPicPr>
            <a:picLocks noChangeAspect="1"/>
          </p:cNvPicPr>
          <p:nvPr/>
        </p:nvPicPr>
        <p:blipFill>
          <a:blip r:embed="rId2">
            <a:extLst>
              <a:ext uri="{28A0092B-C50C-407E-A947-70E740481C1C}">
                <a14:useLocalDpi xmlns:a14="http://schemas.microsoft.com/office/drawing/2010/main" val="0"/>
              </a:ext>
            </a:extLst>
          </a:blip>
          <a:srcRect l="453" t="1663" r="540" b="1094"/>
          <a:stretch>
            <a:fillRect/>
          </a:stretch>
        </p:blipFill>
        <p:spPr bwMode="auto">
          <a:xfrm>
            <a:off x="0" y="22225"/>
            <a:ext cx="9144000" cy="682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p:cNvPicPr>
            <a:picLocks noChangeAspect="1"/>
          </p:cNvPicPr>
          <p:nvPr/>
        </p:nvPicPr>
        <p:blipFill>
          <a:blip r:embed="rId3">
            <a:extLst>
              <a:ext uri="{28A0092B-C50C-407E-A947-70E740481C1C}">
                <a14:useLocalDpi xmlns:a14="http://schemas.microsoft.com/office/drawing/2010/main" val="0"/>
              </a:ext>
            </a:extLst>
          </a:blip>
          <a:srcRect l="4477" t="12526" r="5969"/>
          <a:stretch>
            <a:fillRect/>
          </a:stretch>
        </p:blipFill>
        <p:spPr bwMode="auto">
          <a:xfrm>
            <a:off x="0" y="76200"/>
            <a:ext cx="9144000" cy="678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6365875"/>
            <a:ext cx="16764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685800" y="1676400"/>
            <a:ext cx="7772400" cy="1470025"/>
          </a:xfrm>
        </p:spPr>
        <p:txBody>
          <a:bodyPr/>
          <a:lstStyle>
            <a:lvl1pPr>
              <a:defRPr b="1">
                <a:solidFill>
                  <a:schemeClr val="accent1"/>
                </a:solidFill>
              </a:defRPr>
            </a:lvl1pPr>
          </a:lstStyle>
          <a:p>
            <a:r>
              <a:rPr lang="en-US"/>
              <a:t>Click to edit Master title style</a:t>
            </a:r>
            <a:endParaRPr lang="es-ES" dirty="0"/>
          </a:p>
        </p:txBody>
      </p:sp>
      <p:sp>
        <p:nvSpPr>
          <p:cNvPr id="8" name="Subtitle 2"/>
          <p:cNvSpPr>
            <a:spLocks noGrp="1"/>
          </p:cNvSpPr>
          <p:nvPr>
            <p:ph type="subTitle" idx="1"/>
          </p:nvPr>
        </p:nvSpPr>
        <p:spPr>
          <a:xfrm>
            <a:off x="1371600" y="3432175"/>
            <a:ext cx="6400800" cy="682625"/>
          </a:xfrm>
        </p:spPr>
        <p:txBody>
          <a:bodyPr>
            <a:normAutofit/>
          </a:bodyPr>
          <a:lstStyle>
            <a:lvl1pPr marL="0" indent="0" algn="ctr">
              <a:buNone/>
              <a:defRPr sz="2200" b="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s-ES" dirty="0"/>
          </a:p>
        </p:txBody>
      </p:sp>
      <p:sp>
        <p:nvSpPr>
          <p:cNvPr id="9" name="Text Placeholder 8"/>
          <p:cNvSpPr>
            <a:spLocks noGrp="1"/>
          </p:cNvSpPr>
          <p:nvPr>
            <p:ph type="body" sz="quarter" idx="10"/>
          </p:nvPr>
        </p:nvSpPr>
        <p:spPr>
          <a:xfrm>
            <a:off x="2209800" y="4267200"/>
            <a:ext cx="4495800" cy="457200"/>
          </a:xfrm>
        </p:spPr>
        <p:txBody>
          <a:bodyPr>
            <a:normAutofit/>
          </a:bodyPr>
          <a:lstStyle>
            <a:lvl1pPr marL="0" indent="0" algn="ctr">
              <a:buNone/>
              <a:defRPr sz="1600">
                <a:latin typeface="Arial" panose="020B0604020202020204" pitchFamily="34" charset="0"/>
                <a:cs typeface="Arial" panose="020B0604020202020204" pitchFamily="34" charset="0"/>
              </a:defRPr>
            </a:lvl1pPr>
          </a:lstStyle>
          <a:p>
            <a:pPr lvl="0"/>
            <a:r>
              <a:rPr lang="en-US"/>
              <a:t>Click to edit Master text styles</a:t>
            </a:r>
          </a:p>
        </p:txBody>
      </p:sp>
      <p:sp>
        <p:nvSpPr>
          <p:cNvPr id="10" name="Text Placeholder 8"/>
          <p:cNvSpPr>
            <a:spLocks noGrp="1"/>
          </p:cNvSpPr>
          <p:nvPr>
            <p:ph type="body" sz="quarter" idx="11"/>
          </p:nvPr>
        </p:nvSpPr>
        <p:spPr>
          <a:xfrm>
            <a:off x="2209800" y="4833257"/>
            <a:ext cx="4495800" cy="457200"/>
          </a:xfrm>
        </p:spPr>
        <p:txBody>
          <a:bodyPr>
            <a:normAutofit/>
          </a:bodyPr>
          <a:lstStyle>
            <a:lvl1pPr marL="0" indent="0" algn="ctr">
              <a:buNone/>
              <a:defRPr sz="1600">
                <a:latin typeface="Arial" panose="020B0604020202020204" pitchFamily="34" charset="0"/>
                <a:cs typeface="Arial" panose="020B0604020202020204" pitchFamily="34" charset="0"/>
              </a:defRPr>
            </a:lvl1pPr>
          </a:lstStyle>
          <a:p>
            <a:pPr lvl="0"/>
            <a:r>
              <a:rPr lang="en-US"/>
              <a:t>Click to edit Master text styles</a:t>
            </a:r>
          </a:p>
        </p:txBody>
      </p:sp>
      <p:sp>
        <p:nvSpPr>
          <p:cNvPr id="11" name="Text Placeholder 8"/>
          <p:cNvSpPr>
            <a:spLocks noGrp="1"/>
          </p:cNvSpPr>
          <p:nvPr>
            <p:ph type="body" sz="quarter" idx="12"/>
          </p:nvPr>
        </p:nvSpPr>
        <p:spPr>
          <a:xfrm>
            <a:off x="2209800" y="5410200"/>
            <a:ext cx="4495800" cy="457200"/>
          </a:xfrm>
        </p:spPr>
        <p:txBody>
          <a:bodyPr>
            <a:normAutofit/>
          </a:bodyPr>
          <a:lstStyle>
            <a:lvl1pPr marL="0" indent="0" algn="ctr">
              <a:buNone/>
              <a:defRPr sz="1600">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25963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4" name="Chart Placeholder 3"/>
          <p:cNvSpPr>
            <a:spLocks noGrp="1"/>
          </p:cNvSpPr>
          <p:nvPr>
            <p:ph type="chart" sz="quarter" idx="10"/>
          </p:nvPr>
        </p:nvSpPr>
        <p:spPr>
          <a:xfrm>
            <a:off x="457200" y="1524000"/>
            <a:ext cx="8229600" cy="4419600"/>
          </a:xfrm>
        </p:spPr>
        <p:txBody>
          <a:bodyPr rtlCol="0">
            <a:normAutofit/>
          </a:bodyPr>
          <a:lstStyle>
            <a:lvl1pPr>
              <a:defRPr sz="2000"/>
            </a:lvl1pPr>
          </a:lstStyle>
          <a:p>
            <a:pPr lvl="0"/>
            <a:r>
              <a:rPr lang="en-US" noProof="0"/>
              <a:t>Click icon to add chart</a:t>
            </a:r>
            <a:endParaRPr lang="es-ES" noProof="0" dirty="0"/>
          </a:p>
        </p:txBody>
      </p:sp>
    </p:spTree>
    <p:extLst>
      <p:ext uri="{BB962C8B-B14F-4D97-AF65-F5344CB8AC3E}">
        <p14:creationId xmlns:p14="http://schemas.microsoft.com/office/powerpoint/2010/main" val="3275713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panel">
    <p:spTree>
      <p:nvGrpSpPr>
        <p:cNvPr id="1" name=""/>
        <p:cNvGrpSpPr/>
        <p:nvPr/>
      </p:nvGrpSpPr>
      <p:grpSpPr>
        <a:xfrm>
          <a:off x="0" y="0"/>
          <a:ext cx="0" cy="0"/>
          <a:chOff x="0" y="0"/>
          <a:chExt cx="0" cy="0"/>
        </a:xfrm>
      </p:grpSpPr>
      <p:pic>
        <p:nvPicPr>
          <p:cNvPr id="2" name="Picture 5" descr="Final Pocket Folder Ar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49530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3"/>
          <p:cNvSpPr txBox="1">
            <a:spLocks/>
          </p:cNvSpPr>
          <p:nvPr/>
        </p:nvSpPr>
        <p:spPr bwMode="auto">
          <a:xfrm>
            <a:off x="5638800" y="2124075"/>
            <a:ext cx="2971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2000">
                <a:solidFill>
                  <a:schemeClr val="tx1"/>
                </a:solidFill>
                <a:latin typeface="Arial" pitchFamily="34" charset="0"/>
                <a:cs typeface="Arial" pitchFamily="34" charset="0"/>
              </a:defRPr>
            </a:lvl1pPr>
            <a:lvl2pPr marL="742950" indent="-285750" eaLnBrk="0" hangingPunct="0">
              <a:spcBef>
                <a:spcPct val="20000"/>
              </a:spcBef>
              <a:buFont typeface="Arial" pitchFamily="34" charset="0"/>
              <a:buChar char="–"/>
              <a:defRPr sz="2000">
                <a:solidFill>
                  <a:schemeClr val="tx1"/>
                </a:solidFill>
                <a:latin typeface="Arial" pitchFamily="34" charset="0"/>
                <a:cs typeface="Arial" pitchFamily="34" charset="0"/>
              </a:defRPr>
            </a:lvl2pPr>
            <a:lvl3pPr marL="1143000" indent="-228600" eaLnBrk="0" hangingPunct="0">
              <a:spcBef>
                <a:spcPct val="20000"/>
              </a:spcBef>
              <a:buFont typeface="Arial" pitchFamily="34" charset="0"/>
              <a:buChar char="•"/>
              <a:defRPr sz="2000">
                <a:solidFill>
                  <a:schemeClr val="tx1"/>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chemeClr val="tx1"/>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9pPr>
          </a:lstStyle>
          <a:p>
            <a:pPr algn="ctr" eaLnBrk="1" fontAlgn="auto" hangingPunct="1">
              <a:spcBef>
                <a:spcPct val="0"/>
              </a:spcBef>
              <a:spcAft>
                <a:spcPts val="0"/>
              </a:spcAft>
              <a:buFontTx/>
              <a:buNone/>
              <a:defRPr/>
            </a:pPr>
            <a:r>
              <a:rPr lang="en-US" altLang="es-ES" sz="4000" b="1" dirty="0">
                <a:solidFill>
                  <a:srgbClr val="76BD44"/>
                </a:solidFill>
              </a:rPr>
              <a:t>Thank you for your interest!</a:t>
            </a:r>
            <a:endParaRPr lang="es-ES" altLang="es-ES" sz="4000" b="1" dirty="0">
              <a:solidFill>
                <a:srgbClr val="76BD44"/>
              </a:solidFill>
            </a:endParaRPr>
          </a:p>
        </p:txBody>
      </p:sp>
    </p:spTree>
    <p:extLst>
      <p:ext uri="{BB962C8B-B14F-4D97-AF65-F5344CB8AC3E}">
        <p14:creationId xmlns:p14="http://schemas.microsoft.com/office/powerpoint/2010/main" val="2894169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106331"/>
            <a:ext cx="7886700" cy="739056"/>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3790900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4" name="Text Placeholder 3"/>
          <p:cNvSpPr>
            <a:spLocks noGrp="1"/>
          </p:cNvSpPr>
          <p:nvPr>
            <p:ph type="body" sz="quarter" idx="10"/>
          </p:nvPr>
        </p:nvSpPr>
        <p:spPr>
          <a:xfrm>
            <a:off x="457200" y="1524000"/>
            <a:ext cx="82296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63214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ig picture">
    <p:spTree>
      <p:nvGrpSpPr>
        <p:cNvPr id="1" name=""/>
        <p:cNvGrpSpPr/>
        <p:nvPr/>
      </p:nvGrpSpPr>
      <p:grpSpPr>
        <a:xfrm>
          <a:off x="0" y="0"/>
          <a:ext cx="0" cy="0"/>
          <a:chOff x="0" y="0"/>
          <a:chExt cx="0" cy="0"/>
        </a:xfrm>
      </p:grpSpPr>
      <p:sp>
        <p:nvSpPr>
          <p:cNvPr id="7" name="Title 1"/>
          <p:cNvSpPr>
            <a:spLocks noGrp="1"/>
          </p:cNvSpPr>
          <p:nvPr>
            <p:ph type="title"/>
          </p:nvPr>
        </p:nvSpPr>
        <p:spPr>
          <a:xfrm>
            <a:off x="457200" y="274638"/>
            <a:ext cx="8229600" cy="1143000"/>
          </a:xfrm>
        </p:spPr>
        <p:txBody>
          <a:bodyPr>
            <a:normAutofit/>
          </a:bodyPr>
          <a:lstStyle>
            <a:lvl1pPr>
              <a:defRPr sz="3800" b="1">
                <a:latin typeface="Arial" panose="020B0604020202020204" pitchFamily="34" charset="0"/>
                <a:cs typeface="Arial" panose="020B0604020202020204" pitchFamily="34" charset="0"/>
              </a:defRPr>
            </a:lvl1pPr>
          </a:lstStyle>
          <a:p>
            <a:r>
              <a:rPr lang="en-US"/>
              <a:t>Click to edit Master title style</a:t>
            </a:r>
            <a:endParaRPr lang="es-ES" dirty="0"/>
          </a:p>
        </p:txBody>
      </p:sp>
      <p:sp>
        <p:nvSpPr>
          <p:cNvPr id="8" name="Picture Placeholder 8"/>
          <p:cNvSpPr>
            <a:spLocks noGrp="1"/>
          </p:cNvSpPr>
          <p:nvPr>
            <p:ph type="pic" sz="quarter" idx="10"/>
          </p:nvPr>
        </p:nvSpPr>
        <p:spPr>
          <a:xfrm>
            <a:off x="457200" y="1524000"/>
            <a:ext cx="8229600" cy="4495800"/>
          </a:xfrm>
        </p:spPr>
        <p:txBody>
          <a:bodyPr rtlCol="0">
            <a:normAutofit/>
          </a:bodyPr>
          <a:lstStyle>
            <a:lvl1pPr>
              <a:defRPr sz="2000"/>
            </a:lvl1pPr>
          </a:lstStyle>
          <a:p>
            <a:pPr lvl="0"/>
            <a:r>
              <a:rPr lang="en-US" noProof="0"/>
              <a:t>Click icon to add picture</a:t>
            </a:r>
            <a:endParaRPr lang="es-ES" noProof="0" dirty="0"/>
          </a:p>
        </p:txBody>
      </p:sp>
    </p:spTree>
    <p:extLst>
      <p:ext uri="{BB962C8B-B14F-4D97-AF65-F5344CB8AC3E}">
        <p14:creationId xmlns:p14="http://schemas.microsoft.com/office/powerpoint/2010/main" val="3696758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icture and bullets">
    <p:spTree>
      <p:nvGrpSpPr>
        <p:cNvPr id="1" name=""/>
        <p:cNvGrpSpPr/>
        <p:nvPr/>
      </p:nvGrpSpPr>
      <p:grpSpPr>
        <a:xfrm>
          <a:off x="0" y="0"/>
          <a:ext cx="0" cy="0"/>
          <a:chOff x="0" y="0"/>
          <a:chExt cx="0" cy="0"/>
        </a:xfrm>
      </p:grpSpPr>
      <p:sp>
        <p:nvSpPr>
          <p:cNvPr id="7" name="Title 1"/>
          <p:cNvSpPr>
            <a:spLocks noGrp="1"/>
          </p:cNvSpPr>
          <p:nvPr>
            <p:ph type="title"/>
          </p:nvPr>
        </p:nvSpPr>
        <p:spPr>
          <a:xfrm>
            <a:off x="457200" y="274638"/>
            <a:ext cx="8229600" cy="1143000"/>
          </a:xfrm>
        </p:spPr>
        <p:txBody>
          <a:bodyPr>
            <a:normAutofit/>
          </a:bodyPr>
          <a:lstStyle>
            <a:lvl1pPr>
              <a:defRPr sz="3800" b="1"/>
            </a:lvl1pPr>
          </a:lstStyle>
          <a:p>
            <a:r>
              <a:rPr lang="en-US"/>
              <a:t>Click to edit Master title style</a:t>
            </a:r>
            <a:endParaRPr lang="es-ES" dirty="0"/>
          </a:p>
        </p:txBody>
      </p:sp>
      <p:sp>
        <p:nvSpPr>
          <p:cNvPr id="8" name="Text Placeholder 2"/>
          <p:cNvSpPr>
            <a:spLocks noGrp="1"/>
          </p:cNvSpPr>
          <p:nvPr>
            <p:ph type="body" idx="1"/>
          </p:nvPr>
        </p:nvSpPr>
        <p:spPr>
          <a:xfrm>
            <a:off x="4648200" y="1527638"/>
            <a:ext cx="4040188" cy="639762"/>
          </a:xfrm>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3"/>
          <p:cNvSpPr>
            <a:spLocks noGrp="1"/>
          </p:cNvSpPr>
          <p:nvPr>
            <p:ph sz="half" idx="2"/>
          </p:nvPr>
        </p:nvSpPr>
        <p:spPr>
          <a:xfrm>
            <a:off x="4648200" y="2285999"/>
            <a:ext cx="4040188" cy="3810001"/>
          </a:xfrm>
        </p:spPr>
        <p:txBody>
          <a:bodyPr/>
          <a:lstStyle>
            <a:lvl1pPr>
              <a:defRPr sz="1800">
                <a:latin typeface="Arial" panose="020B0604020202020204" pitchFamily="34" charset="0"/>
                <a:cs typeface="Arial" panose="020B0604020202020204" pitchFamily="34" charset="0"/>
              </a:defRPr>
            </a:lvl1pPr>
            <a:lvl2pPr>
              <a:defRPr sz="2000">
                <a:latin typeface="Times New Roman" panose="02020603050405020304" pitchFamily="18" charset="0"/>
                <a:cs typeface="Times New Roman" panose="02020603050405020304" pitchFamily="18" charset="0"/>
              </a:defRPr>
            </a:lvl2pPr>
            <a:lvl3pPr>
              <a:defRPr sz="1800" i="1">
                <a:latin typeface="Times New Roman" panose="02020603050405020304" pitchFamily="18" charset="0"/>
                <a:cs typeface="Times New Roman" panose="02020603050405020304" pitchFamily="18" charset="0"/>
              </a:defRPr>
            </a:lvl3pPr>
            <a:lvl4pPr>
              <a:defRPr sz="1600">
                <a:latin typeface="Arial" panose="020B0604020202020204" pitchFamily="34" charset="0"/>
                <a:cs typeface="Arial" panose="020B0604020202020204" pitchFamily="34" charset="0"/>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0" name="Picture Placeholder 10"/>
          <p:cNvSpPr>
            <a:spLocks noGrp="1"/>
          </p:cNvSpPr>
          <p:nvPr>
            <p:ph type="pic" sz="quarter" idx="13"/>
          </p:nvPr>
        </p:nvSpPr>
        <p:spPr>
          <a:xfrm>
            <a:off x="457200" y="1524000"/>
            <a:ext cx="4038600" cy="4572000"/>
          </a:xfrm>
        </p:spPr>
        <p:txBody>
          <a:bodyPr rtlCol="0">
            <a:normAutofit/>
          </a:bodyPr>
          <a:lstStyle>
            <a:lvl1pPr>
              <a:defRPr sz="2000"/>
            </a:lvl1pPr>
          </a:lstStyle>
          <a:p>
            <a:pPr lvl="0"/>
            <a:r>
              <a:rPr lang="en-US" noProof="0"/>
              <a:t>Click icon to add picture</a:t>
            </a:r>
            <a:endParaRPr lang="es-ES" noProof="0" dirty="0"/>
          </a:p>
        </p:txBody>
      </p:sp>
    </p:spTree>
    <p:extLst>
      <p:ext uri="{BB962C8B-B14F-4D97-AF65-F5344CB8AC3E}">
        <p14:creationId xmlns:p14="http://schemas.microsoft.com/office/powerpoint/2010/main" val="83008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ext Placeholder 2"/>
          <p:cNvSpPr>
            <a:spLocks noGrp="1"/>
          </p:cNvSpPr>
          <p:nvPr>
            <p:ph type="body" idx="1"/>
          </p:nvPr>
        </p:nvSpPr>
        <p:spPr>
          <a:xfrm>
            <a:off x="457200" y="1524000"/>
            <a:ext cx="4040188" cy="639762"/>
          </a:xfrm>
        </p:spPr>
        <p:txBody>
          <a:bodyPr anchor="b">
            <a:noAutofit/>
          </a:bodyPr>
          <a:lstStyle>
            <a:lvl1pPr marL="0" indent="0">
              <a:buNone/>
              <a:defRPr sz="20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3"/>
          <p:cNvSpPr>
            <a:spLocks noGrp="1"/>
          </p:cNvSpPr>
          <p:nvPr>
            <p:ph sz="half" idx="2"/>
          </p:nvPr>
        </p:nvSpPr>
        <p:spPr>
          <a:xfrm>
            <a:off x="457200" y="2285999"/>
            <a:ext cx="4040188" cy="3810001"/>
          </a:xfrm>
        </p:spPr>
        <p:txBody>
          <a:bodyPr/>
          <a:lstStyle>
            <a:lvl1pPr>
              <a:defRPr sz="1800">
                <a:latin typeface="Arial" panose="020B0604020202020204" pitchFamily="34" charset="0"/>
                <a:cs typeface="Arial" panose="020B0604020202020204" pitchFamily="34" charset="0"/>
              </a:defRPr>
            </a:lvl1pPr>
            <a:lvl2pPr>
              <a:defRPr sz="2000">
                <a:latin typeface="Times New Roman" panose="02020603050405020304" pitchFamily="18" charset="0"/>
                <a:cs typeface="Times New Roman" panose="02020603050405020304" pitchFamily="18" charset="0"/>
              </a:defRPr>
            </a:lvl2pPr>
            <a:lvl3pPr>
              <a:defRPr sz="1800" i="1">
                <a:latin typeface="Times New Roman" panose="02020603050405020304" pitchFamily="18" charset="0"/>
                <a:cs typeface="Times New Roman" panose="02020603050405020304" pitchFamily="18" charset="0"/>
              </a:defRPr>
            </a:lvl3pPr>
            <a:lvl4pPr>
              <a:defRPr sz="1600">
                <a:latin typeface="Arial" panose="020B0604020202020204" pitchFamily="34" charset="0"/>
                <a:cs typeface="Arial" panose="020B0604020202020204" pitchFamily="34" charset="0"/>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0" name="Picture Placeholder 10"/>
          <p:cNvSpPr>
            <a:spLocks noGrp="1"/>
          </p:cNvSpPr>
          <p:nvPr>
            <p:ph type="pic" sz="quarter" idx="13"/>
          </p:nvPr>
        </p:nvSpPr>
        <p:spPr>
          <a:xfrm>
            <a:off x="4648200" y="1524000"/>
            <a:ext cx="4038600" cy="4572000"/>
          </a:xfrm>
        </p:spPr>
        <p:txBody>
          <a:bodyPr rtlCol="0">
            <a:normAutofit/>
          </a:bodyPr>
          <a:lstStyle>
            <a:lvl1pPr>
              <a:defRPr sz="2000"/>
            </a:lvl1pPr>
          </a:lstStyle>
          <a:p>
            <a:pPr lvl="0"/>
            <a:r>
              <a:rPr lang="en-US" noProof="0"/>
              <a:t>Click icon to add picture</a:t>
            </a:r>
            <a:endParaRPr lang="es-ES" noProof="0" dirty="0"/>
          </a:p>
        </p:txBody>
      </p:sp>
      <p:sp>
        <p:nvSpPr>
          <p:cNvPr id="11" name="Title 1"/>
          <p:cNvSpPr>
            <a:spLocks noGrp="1"/>
          </p:cNvSpPr>
          <p:nvPr>
            <p:ph type="title"/>
          </p:nvPr>
        </p:nvSpPr>
        <p:spPr>
          <a:xfrm>
            <a:off x="457200" y="274638"/>
            <a:ext cx="8229600" cy="1143000"/>
          </a:xfrm>
        </p:spPr>
        <p:txBody>
          <a:bodyPr>
            <a:normAutofit/>
          </a:bodyPr>
          <a:lstStyle>
            <a:lvl1pPr>
              <a:defRPr sz="3800"/>
            </a:lvl1pPr>
          </a:lstStyle>
          <a:p>
            <a:r>
              <a:rPr lang="en-US"/>
              <a:t>Click to edit Master title style</a:t>
            </a:r>
            <a:endParaRPr lang="es-ES" dirty="0"/>
          </a:p>
        </p:txBody>
      </p:sp>
    </p:spTree>
    <p:extLst>
      <p:ext uri="{BB962C8B-B14F-4D97-AF65-F5344CB8AC3E}">
        <p14:creationId xmlns:p14="http://schemas.microsoft.com/office/powerpoint/2010/main" val="3584017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and bullets">
    <p:spTree>
      <p:nvGrpSpPr>
        <p:cNvPr id="1" name=""/>
        <p:cNvGrpSpPr/>
        <p:nvPr/>
      </p:nvGrpSpPr>
      <p:grpSpPr>
        <a:xfrm>
          <a:off x="0" y="0"/>
          <a:ext cx="0" cy="0"/>
          <a:chOff x="0" y="0"/>
          <a:chExt cx="0" cy="0"/>
        </a:xfrm>
      </p:grpSpPr>
      <p:sp>
        <p:nvSpPr>
          <p:cNvPr id="14" name="Title 1"/>
          <p:cNvSpPr>
            <a:spLocks noGrp="1"/>
          </p:cNvSpPr>
          <p:nvPr>
            <p:ph type="title"/>
          </p:nvPr>
        </p:nvSpPr>
        <p:spPr>
          <a:xfrm>
            <a:off x="457200" y="274638"/>
            <a:ext cx="8229600" cy="1143000"/>
          </a:xfrm>
        </p:spPr>
        <p:txBody>
          <a:bodyPr>
            <a:normAutofit/>
          </a:bodyPr>
          <a:lstStyle>
            <a:lvl1pPr>
              <a:defRPr sz="3800" b="1"/>
            </a:lvl1pPr>
          </a:lstStyle>
          <a:p>
            <a:r>
              <a:rPr lang="en-US"/>
              <a:t>Click to edit Master title style</a:t>
            </a:r>
            <a:endParaRPr lang="es-ES" dirty="0"/>
          </a:p>
        </p:txBody>
      </p:sp>
      <p:sp>
        <p:nvSpPr>
          <p:cNvPr id="15" name="Content Placeholder 2"/>
          <p:cNvSpPr>
            <a:spLocks noGrp="1"/>
          </p:cNvSpPr>
          <p:nvPr>
            <p:ph idx="1"/>
          </p:nvPr>
        </p:nvSpPr>
        <p:spPr>
          <a:xfrm>
            <a:off x="457200" y="2255837"/>
            <a:ext cx="3962400" cy="3763963"/>
          </a:xfrm>
        </p:spPr>
        <p:txBody>
          <a:bodyPr/>
          <a:lstStyle>
            <a:lvl1pPr>
              <a:defRPr sz="2200"/>
            </a:lvl1pPr>
            <a:lvl2pPr>
              <a:defRPr sz="1800"/>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p:cNvSpPr>
            <a:spLocks noGrp="1"/>
          </p:cNvSpPr>
          <p:nvPr>
            <p:ph idx="10"/>
          </p:nvPr>
        </p:nvSpPr>
        <p:spPr>
          <a:xfrm>
            <a:off x="4746172" y="2255837"/>
            <a:ext cx="3962400" cy="3763963"/>
          </a:xfrm>
        </p:spPr>
        <p:txBody>
          <a:bodyPr/>
          <a:lstStyle>
            <a:lvl1pPr>
              <a:defRPr sz="2200"/>
            </a:lvl1pPr>
            <a:lvl2pPr>
              <a:defRPr sz="1800"/>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22"/>
          <p:cNvSpPr>
            <a:spLocks noGrp="1"/>
          </p:cNvSpPr>
          <p:nvPr>
            <p:ph type="body" sz="quarter" idx="15"/>
          </p:nvPr>
        </p:nvSpPr>
        <p:spPr>
          <a:xfrm>
            <a:off x="457200" y="1524000"/>
            <a:ext cx="8305800" cy="609600"/>
          </a:xfrm>
        </p:spPr>
        <p:txBody>
          <a:bodyPr>
            <a:normAutofit/>
          </a:bodyPr>
          <a:lstStyle>
            <a:lvl1pPr marL="0" indent="0" algn="ctr">
              <a:buNone/>
              <a:defRPr sz="2000" b="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834516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text">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p:spPr>
        <p:txBody>
          <a:bodyPr>
            <a:normAutofit/>
          </a:bodyPr>
          <a:lstStyle>
            <a:lvl1pPr>
              <a:defRPr sz="3800" b="1"/>
            </a:lvl1pPr>
          </a:lstStyle>
          <a:p>
            <a:r>
              <a:rPr lang="en-US"/>
              <a:t>Click to edit Master title style</a:t>
            </a:r>
            <a:endParaRPr lang="es-ES" dirty="0"/>
          </a:p>
        </p:txBody>
      </p:sp>
      <p:sp>
        <p:nvSpPr>
          <p:cNvPr id="7" name="Text Placeholder 22"/>
          <p:cNvSpPr>
            <a:spLocks noGrp="1"/>
          </p:cNvSpPr>
          <p:nvPr>
            <p:ph type="body" sz="quarter" idx="15"/>
          </p:nvPr>
        </p:nvSpPr>
        <p:spPr>
          <a:xfrm>
            <a:off x="457200" y="1524000"/>
            <a:ext cx="8305800" cy="609600"/>
          </a:xfrm>
        </p:spPr>
        <p:txBody>
          <a:bodyPr>
            <a:normAutofit/>
          </a:bodyPr>
          <a:lstStyle>
            <a:lvl1pPr marL="0" indent="0" algn="ctr">
              <a:buNone/>
              <a:defRPr sz="2200" b="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8" name="Text Placeholder 22"/>
          <p:cNvSpPr>
            <a:spLocks noGrp="1"/>
          </p:cNvSpPr>
          <p:nvPr>
            <p:ph type="body" sz="quarter" idx="16"/>
          </p:nvPr>
        </p:nvSpPr>
        <p:spPr>
          <a:xfrm>
            <a:off x="457200" y="4495800"/>
            <a:ext cx="8305800" cy="609600"/>
          </a:xfrm>
        </p:spPr>
        <p:txBody>
          <a:bodyPr>
            <a:normAutofit/>
          </a:bodyPr>
          <a:lstStyle>
            <a:lvl1pPr marL="0" indent="0" algn="ctr">
              <a:buNone/>
              <a:defRPr sz="2000" b="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967972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and three pictures">
    <p:spTree>
      <p:nvGrpSpPr>
        <p:cNvPr id="1" name=""/>
        <p:cNvGrpSpPr/>
        <p:nvPr/>
      </p:nvGrpSpPr>
      <p:grpSpPr>
        <a:xfrm>
          <a:off x="0" y="0"/>
          <a:ext cx="0" cy="0"/>
          <a:chOff x="0" y="0"/>
          <a:chExt cx="0" cy="0"/>
        </a:xfrm>
      </p:grpSpPr>
      <p:sp>
        <p:nvSpPr>
          <p:cNvPr id="5" name="Text Placeholder 3"/>
          <p:cNvSpPr>
            <a:spLocks noGrp="1"/>
          </p:cNvSpPr>
          <p:nvPr>
            <p:ph type="body" sz="half" idx="2"/>
          </p:nvPr>
        </p:nvSpPr>
        <p:spPr>
          <a:xfrm>
            <a:off x="457200" y="1600200"/>
            <a:ext cx="5105400" cy="4191000"/>
          </a:xfrm>
        </p:spPr>
        <p:txBody>
          <a:bodyPr>
            <a:normAutofit/>
          </a:bodyPr>
          <a:lstStyle>
            <a:lvl1pPr marL="0" indent="0">
              <a:buNone/>
              <a:defRPr sz="2000">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0"/>
          <p:cNvSpPr>
            <a:spLocks noGrp="1"/>
          </p:cNvSpPr>
          <p:nvPr>
            <p:ph type="pic" sz="quarter" idx="13"/>
          </p:nvPr>
        </p:nvSpPr>
        <p:spPr>
          <a:xfrm>
            <a:off x="5791200" y="1600200"/>
            <a:ext cx="2895599" cy="1325562"/>
          </a:xfrm>
        </p:spPr>
        <p:txBody>
          <a:bodyPr rtlCol="0">
            <a:normAutofit/>
          </a:bodyPr>
          <a:lstStyle>
            <a:lvl1pPr>
              <a:defRPr sz="1600">
                <a:latin typeface="Arial" panose="020B0604020202020204" pitchFamily="34" charset="0"/>
                <a:cs typeface="Arial" panose="020B0604020202020204" pitchFamily="34" charset="0"/>
              </a:defRPr>
            </a:lvl1pPr>
          </a:lstStyle>
          <a:p>
            <a:pPr lvl="0"/>
            <a:r>
              <a:rPr lang="en-US" noProof="0"/>
              <a:t>Click icon to add picture</a:t>
            </a:r>
            <a:endParaRPr lang="es-ES" noProof="0" dirty="0"/>
          </a:p>
        </p:txBody>
      </p:sp>
      <p:sp>
        <p:nvSpPr>
          <p:cNvPr id="7" name="Title 1"/>
          <p:cNvSpPr>
            <a:spLocks noGrp="1"/>
          </p:cNvSpPr>
          <p:nvPr>
            <p:ph type="title"/>
          </p:nvPr>
        </p:nvSpPr>
        <p:spPr>
          <a:xfrm>
            <a:off x="457200" y="274638"/>
            <a:ext cx="8229600" cy="1143000"/>
          </a:xfrm>
        </p:spPr>
        <p:txBody>
          <a:bodyPr>
            <a:normAutofit/>
          </a:bodyPr>
          <a:lstStyle>
            <a:lvl1pPr>
              <a:defRPr sz="3800" b="1"/>
            </a:lvl1pPr>
          </a:lstStyle>
          <a:p>
            <a:r>
              <a:rPr lang="en-US"/>
              <a:t>Click to edit Master title style</a:t>
            </a:r>
            <a:endParaRPr lang="es-ES" dirty="0"/>
          </a:p>
        </p:txBody>
      </p:sp>
      <p:sp>
        <p:nvSpPr>
          <p:cNvPr id="8" name="Picture Placeholder 10"/>
          <p:cNvSpPr>
            <a:spLocks noGrp="1"/>
          </p:cNvSpPr>
          <p:nvPr>
            <p:ph type="pic" sz="quarter" idx="14"/>
          </p:nvPr>
        </p:nvSpPr>
        <p:spPr>
          <a:xfrm>
            <a:off x="5791200" y="3008586"/>
            <a:ext cx="2895599" cy="1325562"/>
          </a:xfrm>
        </p:spPr>
        <p:txBody>
          <a:bodyPr rtlCol="0">
            <a:normAutofit/>
          </a:bodyPr>
          <a:lstStyle>
            <a:lvl1pPr>
              <a:defRPr sz="1600">
                <a:latin typeface="Arial" panose="020B0604020202020204" pitchFamily="34" charset="0"/>
                <a:cs typeface="Arial" panose="020B0604020202020204" pitchFamily="34" charset="0"/>
              </a:defRPr>
            </a:lvl1pPr>
          </a:lstStyle>
          <a:p>
            <a:pPr lvl="0"/>
            <a:r>
              <a:rPr lang="en-US" noProof="0"/>
              <a:t>Click icon to add picture</a:t>
            </a:r>
            <a:endParaRPr lang="es-ES" noProof="0" dirty="0"/>
          </a:p>
        </p:txBody>
      </p:sp>
      <p:sp>
        <p:nvSpPr>
          <p:cNvPr id="9" name="Picture Placeholder 10"/>
          <p:cNvSpPr>
            <a:spLocks noGrp="1"/>
          </p:cNvSpPr>
          <p:nvPr>
            <p:ph type="pic" sz="quarter" idx="15"/>
          </p:nvPr>
        </p:nvSpPr>
        <p:spPr>
          <a:xfrm>
            <a:off x="5791200" y="4419600"/>
            <a:ext cx="2895599" cy="1325562"/>
          </a:xfrm>
        </p:spPr>
        <p:txBody>
          <a:bodyPr rtlCol="0">
            <a:normAutofit/>
          </a:bodyPr>
          <a:lstStyle>
            <a:lvl1pPr>
              <a:defRPr sz="1600">
                <a:latin typeface="Arial" panose="020B0604020202020204" pitchFamily="34" charset="0"/>
                <a:cs typeface="Arial" panose="020B0604020202020204" pitchFamily="34" charset="0"/>
              </a:defRPr>
            </a:lvl1pPr>
          </a:lstStyle>
          <a:p>
            <a:pPr lvl="0"/>
            <a:r>
              <a:rPr lang="en-US" noProof="0"/>
              <a:t>Click icon to add picture</a:t>
            </a:r>
            <a:endParaRPr lang="es-ES" noProof="0" dirty="0"/>
          </a:p>
        </p:txBody>
      </p:sp>
    </p:spTree>
    <p:extLst>
      <p:ext uri="{BB962C8B-B14F-4D97-AF65-F5344CB8AC3E}">
        <p14:creationId xmlns:p14="http://schemas.microsoft.com/office/powerpoint/2010/main" val="2525669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hree pictures and text">
    <p:spTree>
      <p:nvGrpSpPr>
        <p:cNvPr id="1" name=""/>
        <p:cNvGrpSpPr/>
        <p:nvPr/>
      </p:nvGrpSpPr>
      <p:grpSpPr>
        <a:xfrm>
          <a:off x="0" y="0"/>
          <a:ext cx="0" cy="0"/>
          <a:chOff x="0" y="0"/>
          <a:chExt cx="0" cy="0"/>
        </a:xfrm>
      </p:grpSpPr>
      <p:sp>
        <p:nvSpPr>
          <p:cNvPr id="8" name="Text Placeholder 3"/>
          <p:cNvSpPr>
            <a:spLocks noGrp="1"/>
          </p:cNvSpPr>
          <p:nvPr>
            <p:ph type="body" sz="half" idx="2"/>
          </p:nvPr>
        </p:nvSpPr>
        <p:spPr>
          <a:xfrm>
            <a:off x="457200" y="3505200"/>
            <a:ext cx="8229600" cy="2438400"/>
          </a:xfrm>
        </p:spPr>
        <p:txBody>
          <a:bodyPr>
            <a:normAutofit/>
          </a:bodyPr>
          <a:lstStyle>
            <a:lvl1pPr marL="0" indent="0">
              <a:buNone/>
              <a:defRPr sz="2000">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10"/>
          <p:cNvSpPr>
            <a:spLocks noGrp="1"/>
          </p:cNvSpPr>
          <p:nvPr>
            <p:ph type="pic" sz="quarter" idx="13"/>
          </p:nvPr>
        </p:nvSpPr>
        <p:spPr>
          <a:xfrm>
            <a:off x="457201" y="1600200"/>
            <a:ext cx="2590800" cy="1752600"/>
          </a:xfrm>
        </p:spPr>
        <p:txBody>
          <a:bodyPr rtlCol="0">
            <a:normAutofit/>
          </a:bodyPr>
          <a:lstStyle>
            <a:lvl1pPr>
              <a:defRPr sz="1600">
                <a:latin typeface="Arial" panose="020B0604020202020204" pitchFamily="34" charset="0"/>
                <a:cs typeface="Arial" panose="020B0604020202020204" pitchFamily="34" charset="0"/>
              </a:defRPr>
            </a:lvl1pPr>
          </a:lstStyle>
          <a:p>
            <a:pPr lvl="0"/>
            <a:r>
              <a:rPr lang="en-US" noProof="0"/>
              <a:t>Click icon to add picture</a:t>
            </a:r>
            <a:endParaRPr lang="es-ES" noProof="0" dirty="0"/>
          </a:p>
        </p:txBody>
      </p:sp>
      <p:sp>
        <p:nvSpPr>
          <p:cNvPr id="10" name="Title 1"/>
          <p:cNvSpPr>
            <a:spLocks noGrp="1"/>
          </p:cNvSpPr>
          <p:nvPr>
            <p:ph type="title"/>
          </p:nvPr>
        </p:nvSpPr>
        <p:spPr>
          <a:xfrm>
            <a:off x="457200" y="274638"/>
            <a:ext cx="8229600" cy="1143000"/>
          </a:xfrm>
        </p:spPr>
        <p:txBody>
          <a:bodyPr>
            <a:normAutofit/>
          </a:bodyPr>
          <a:lstStyle>
            <a:lvl1pPr>
              <a:defRPr sz="3800" b="1"/>
            </a:lvl1pPr>
          </a:lstStyle>
          <a:p>
            <a:r>
              <a:rPr lang="en-US"/>
              <a:t>Click to edit Master title style</a:t>
            </a:r>
            <a:endParaRPr lang="es-ES" dirty="0"/>
          </a:p>
        </p:txBody>
      </p:sp>
      <p:sp>
        <p:nvSpPr>
          <p:cNvPr id="11" name="Picture Placeholder 10"/>
          <p:cNvSpPr>
            <a:spLocks noGrp="1"/>
          </p:cNvSpPr>
          <p:nvPr>
            <p:ph type="pic" sz="quarter" idx="14"/>
          </p:nvPr>
        </p:nvSpPr>
        <p:spPr>
          <a:xfrm>
            <a:off x="3276600" y="1600200"/>
            <a:ext cx="2590800" cy="1752600"/>
          </a:xfrm>
        </p:spPr>
        <p:txBody>
          <a:bodyPr rtlCol="0">
            <a:normAutofit/>
          </a:bodyPr>
          <a:lstStyle>
            <a:lvl1pPr>
              <a:defRPr sz="1600">
                <a:latin typeface="Arial" panose="020B0604020202020204" pitchFamily="34" charset="0"/>
                <a:cs typeface="Arial" panose="020B0604020202020204" pitchFamily="34" charset="0"/>
              </a:defRPr>
            </a:lvl1pPr>
          </a:lstStyle>
          <a:p>
            <a:pPr lvl="0"/>
            <a:r>
              <a:rPr lang="en-US" noProof="0"/>
              <a:t>Click icon to add picture</a:t>
            </a:r>
            <a:endParaRPr lang="es-ES" noProof="0" dirty="0"/>
          </a:p>
        </p:txBody>
      </p:sp>
      <p:sp>
        <p:nvSpPr>
          <p:cNvPr id="12" name="Picture Placeholder 10"/>
          <p:cNvSpPr>
            <a:spLocks noGrp="1"/>
          </p:cNvSpPr>
          <p:nvPr>
            <p:ph type="pic" sz="quarter" idx="15"/>
          </p:nvPr>
        </p:nvSpPr>
        <p:spPr>
          <a:xfrm>
            <a:off x="6096000" y="1600200"/>
            <a:ext cx="2590800" cy="1752600"/>
          </a:xfrm>
        </p:spPr>
        <p:txBody>
          <a:bodyPr rtlCol="0">
            <a:normAutofit/>
          </a:bodyPr>
          <a:lstStyle>
            <a:lvl1pPr>
              <a:defRPr sz="1600">
                <a:latin typeface="Arial" panose="020B0604020202020204" pitchFamily="34" charset="0"/>
                <a:cs typeface="Arial" panose="020B0604020202020204" pitchFamily="34" charset="0"/>
              </a:defRPr>
            </a:lvl1pPr>
          </a:lstStyle>
          <a:p>
            <a:pPr lvl="0"/>
            <a:r>
              <a:rPr lang="en-US" noProof="0"/>
              <a:t>Click icon to add picture</a:t>
            </a:r>
            <a:endParaRPr lang="es-ES" noProof="0" dirty="0"/>
          </a:p>
        </p:txBody>
      </p:sp>
    </p:spTree>
    <p:extLst>
      <p:ext uri="{BB962C8B-B14F-4D97-AF65-F5344CB8AC3E}">
        <p14:creationId xmlns:p14="http://schemas.microsoft.com/office/powerpoint/2010/main" val="4149995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s-ES"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pic>
        <p:nvPicPr>
          <p:cNvPr id="1028" name="Picture 5"/>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162800" y="6365875"/>
            <a:ext cx="16764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9"/>
          <p:cNvPicPr>
            <a:picLocks noChangeAspect="1"/>
          </p:cNvPicPr>
          <p:nvPr/>
        </p:nvPicPr>
        <p:blipFill>
          <a:blip r:embed="rId15">
            <a:extLst>
              <a:ext uri="{28A0092B-C50C-407E-A947-70E740481C1C}">
                <a14:useLocalDpi xmlns:a14="http://schemas.microsoft.com/office/drawing/2010/main" val="0"/>
              </a:ext>
            </a:extLst>
          </a:blip>
          <a:srcRect l="21777"/>
          <a:stretch>
            <a:fillRect/>
          </a:stretch>
        </p:blipFill>
        <p:spPr bwMode="auto">
          <a:xfrm>
            <a:off x="-152400" y="6016625"/>
            <a:ext cx="696912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888895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7" r:id="rId12"/>
  </p:sldLayoutIdLst>
  <p:txStyles>
    <p:titleStyle>
      <a:lvl1pPr algn="ctr" rtl="0" eaLnBrk="0" fontAlgn="base" hangingPunct="0">
        <a:spcBef>
          <a:spcPct val="0"/>
        </a:spcBef>
        <a:spcAft>
          <a:spcPct val="0"/>
        </a:spcAft>
        <a:defRPr sz="3800" b="1" kern="1200">
          <a:solidFill>
            <a:schemeClr val="accent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3800" b="1">
          <a:solidFill>
            <a:schemeClr val="accent1"/>
          </a:solidFill>
          <a:latin typeface="Arial" pitchFamily="34" charset="0"/>
          <a:cs typeface="Arial" pitchFamily="34" charset="0"/>
        </a:defRPr>
      </a:lvl2pPr>
      <a:lvl3pPr algn="ctr" rtl="0" eaLnBrk="0" fontAlgn="base" hangingPunct="0">
        <a:spcBef>
          <a:spcPct val="0"/>
        </a:spcBef>
        <a:spcAft>
          <a:spcPct val="0"/>
        </a:spcAft>
        <a:defRPr sz="3800" b="1">
          <a:solidFill>
            <a:schemeClr val="accent1"/>
          </a:solidFill>
          <a:latin typeface="Arial" pitchFamily="34" charset="0"/>
          <a:cs typeface="Arial" pitchFamily="34" charset="0"/>
        </a:defRPr>
      </a:lvl3pPr>
      <a:lvl4pPr algn="ctr" rtl="0" eaLnBrk="0" fontAlgn="base" hangingPunct="0">
        <a:spcBef>
          <a:spcPct val="0"/>
        </a:spcBef>
        <a:spcAft>
          <a:spcPct val="0"/>
        </a:spcAft>
        <a:defRPr sz="3800" b="1">
          <a:solidFill>
            <a:schemeClr val="accent1"/>
          </a:solidFill>
          <a:latin typeface="Arial" pitchFamily="34" charset="0"/>
          <a:cs typeface="Arial" pitchFamily="34" charset="0"/>
        </a:defRPr>
      </a:lvl4pPr>
      <a:lvl5pPr algn="ctr" rtl="0" eaLnBrk="0" fontAlgn="base" hangingPunct="0">
        <a:spcBef>
          <a:spcPct val="0"/>
        </a:spcBef>
        <a:spcAft>
          <a:spcPct val="0"/>
        </a:spcAft>
        <a:defRPr sz="3800" b="1">
          <a:solidFill>
            <a:schemeClr val="accent1"/>
          </a:solidFill>
          <a:latin typeface="Arial" pitchFamily="34" charset="0"/>
          <a:cs typeface="Arial" pitchFamily="34" charset="0"/>
        </a:defRPr>
      </a:lvl5pPr>
      <a:lvl6pPr marL="457200" algn="ctr" rtl="0" eaLnBrk="1" fontAlgn="base" hangingPunct="1">
        <a:spcBef>
          <a:spcPct val="0"/>
        </a:spcBef>
        <a:spcAft>
          <a:spcPct val="0"/>
        </a:spcAft>
        <a:defRPr sz="3800" b="1">
          <a:solidFill>
            <a:schemeClr val="accent1"/>
          </a:solidFill>
          <a:latin typeface="Arial" pitchFamily="34" charset="0"/>
          <a:cs typeface="Arial" pitchFamily="34" charset="0"/>
        </a:defRPr>
      </a:lvl6pPr>
      <a:lvl7pPr marL="914400" algn="ctr" rtl="0" eaLnBrk="1" fontAlgn="base" hangingPunct="1">
        <a:spcBef>
          <a:spcPct val="0"/>
        </a:spcBef>
        <a:spcAft>
          <a:spcPct val="0"/>
        </a:spcAft>
        <a:defRPr sz="3800" b="1">
          <a:solidFill>
            <a:schemeClr val="accent1"/>
          </a:solidFill>
          <a:latin typeface="Arial" pitchFamily="34" charset="0"/>
          <a:cs typeface="Arial" pitchFamily="34" charset="0"/>
        </a:defRPr>
      </a:lvl7pPr>
      <a:lvl8pPr marL="1371600" algn="ctr" rtl="0" eaLnBrk="1" fontAlgn="base" hangingPunct="1">
        <a:spcBef>
          <a:spcPct val="0"/>
        </a:spcBef>
        <a:spcAft>
          <a:spcPct val="0"/>
        </a:spcAft>
        <a:defRPr sz="3800" b="1">
          <a:solidFill>
            <a:schemeClr val="accent1"/>
          </a:solidFill>
          <a:latin typeface="Arial" pitchFamily="34" charset="0"/>
          <a:cs typeface="Arial" pitchFamily="34" charset="0"/>
        </a:defRPr>
      </a:lvl8pPr>
      <a:lvl9pPr marL="1828800" algn="ctr" rtl="0" eaLnBrk="1" fontAlgn="base" hangingPunct="1">
        <a:spcBef>
          <a:spcPct val="0"/>
        </a:spcBef>
        <a:spcAft>
          <a:spcPct val="0"/>
        </a:spcAft>
        <a:defRPr sz="3800" b="1">
          <a:solidFill>
            <a:schemeClr val="accent1"/>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6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spcBef>
          <a:spcPct val="20000"/>
        </a:spcBef>
        <a:spcAft>
          <a:spcPct val="0"/>
        </a:spcAft>
        <a:buFont typeface="Arial" panose="020B0604020202020204" pitchFamily="34" charset="0"/>
        <a:buChar char="–"/>
        <a:defRPr i="1"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silva@cgiar.org"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8/10/relationships/comments" Target="../comments/modernComment_281_71DFABDF.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microsoft.com/office/2018/10/relationships/comments" Target="../comments/modernComment_27E_13FBE75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81B94-5189-400B-A7E2-5A213C0A0A0D}"/>
              </a:ext>
            </a:extLst>
          </p:cNvPr>
          <p:cNvSpPr>
            <a:spLocks noGrp="1"/>
          </p:cNvSpPr>
          <p:nvPr>
            <p:ph type="ctrTitle"/>
          </p:nvPr>
        </p:nvSpPr>
        <p:spPr>
          <a:xfrm>
            <a:off x="240873" y="335460"/>
            <a:ext cx="8662251" cy="1089276"/>
          </a:xfrm>
        </p:spPr>
        <p:txBody>
          <a:bodyPr/>
          <a:lstStyle/>
          <a:p>
            <a:pPr>
              <a:lnSpc>
                <a:spcPts val="4700"/>
              </a:lnSpc>
            </a:pPr>
            <a:r>
              <a:rPr lang="en-US" sz="3200" dirty="0"/>
              <a:t>Yield gap decomposition to identify limiting factors to production in farmers’ fields</a:t>
            </a:r>
          </a:p>
        </p:txBody>
      </p:sp>
      <p:sp>
        <p:nvSpPr>
          <p:cNvPr id="4" name="Rectangle 3">
            <a:extLst>
              <a:ext uri="{FF2B5EF4-FFF2-40B4-BE49-F238E27FC236}">
                <a16:creationId xmlns:a16="http://schemas.microsoft.com/office/drawing/2014/main" id="{4DDC878F-9069-77EA-D2F3-B09AED0B86B2}"/>
              </a:ext>
            </a:extLst>
          </p:cNvPr>
          <p:cNvSpPr/>
          <p:nvPr/>
        </p:nvSpPr>
        <p:spPr>
          <a:xfrm>
            <a:off x="2777215" y="6232340"/>
            <a:ext cx="3589572" cy="400110"/>
          </a:xfrm>
          <a:prstGeom prst="rect">
            <a:avLst/>
          </a:prstGeom>
        </p:spPr>
        <p:txBody>
          <a:bodyPr wrap="none">
            <a:spAutoFit/>
          </a:bodyPr>
          <a:lstStyle/>
          <a:p>
            <a:pPr algn="ctr">
              <a:spcBef>
                <a:spcPts val="0"/>
              </a:spcBef>
              <a:spcAft>
                <a:spcPts val="300"/>
              </a:spcAft>
            </a:pPr>
            <a:r>
              <a:rPr lang="en-GB" sz="2000" b="1" dirty="0">
                <a:latin typeface="Helvetica" panose="020B0604020202020204" pitchFamily="34" charset="0"/>
                <a:cs typeface="Helvetica" panose="020B0604020202020204" pitchFamily="34" charset="0"/>
              </a:rPr>
              <a:t>Addis Ababa, May 22</a:t>
            </a:r>
            <a:r>
              <a:rPr lang="en-GB" sz="2000" b="1" baseline="30000" dirty="0">
                <a:latin typeface="Helvetica" panose="020B0604020202020204" pitchFamily="34" charset="0"/>
                <a:cs typeface="Helvetica" panose="020B0604020202020204" pitchFamily="34" charset="0"/>
              </a:rPr>
              <a:t>nd</a:t>
            </a:r>
            <a:r>
              <a:rPr lang="en-GB" sz="2000" b="1" dirty="0">
                <a:latin typeface="Helvetica" panose="020B0604020202020204" pitchFamily="34" charset="0"/>
                <a:cs typeface="Helvetica" panose="020B0604020202020204" pitchFamily="34" charset="0"/>
              </a:rPr>
              <a:t> 2023</a:t>
            </a:r>
          </a:p>
        </p:txBody>
      </p:sp>
      <p:pic>
        <p:nvPicPr>
          <p:cNvPr id="5" name="Picture 4" descr="A picture containing tree, sky, outdoor, grass&#10;&#10;Description automatically generated">
            <a:extLst>
              <a:ext uri="{FF2B5EF4-FFF2-40B4-BE49-F238E27FC236}">
                <a16:creationId xmlns:a16="http://schemas.microsoft.com/office/drawing/2014/main" id="{88C1F3DE-742C-FF63-0BBD-C0ACD60D9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284" y="1677703"/>
            <a:ext cx="7204242" cy="4301670"/>
          </a:xfrm>
          <a:prstGeom prst="rect">
            <a:avLst/>
          </a:prstGeom>
        </p:spPr>
      </p:pic>
      <p:sp>
        <p:nvSpPr>
          <p:cNvPr id="6" name="TextBox 5">
            <a:extLst>
              <a:ext uri="{FF2B5EF4-FFF2-40B4-BE49-F238E27FC236}">
                <a16:creationId xmlns:a16="http://schemas.microsoft.com/office/drawing/2014/main" id="{A60E0FCA-ABF6-A519-8707-0E16754FF4F6}"/>
              </a:ext>
            </a:extLst>
          </p:cNvPr>
          <p:cNvSpPr txBox="1"/>
          <p:nvPr/>
        </p:nvSpPr>
        <p:spPr>
          <a:xfrm>
            <a:off x="4180034" y="1900760"/>
            <a:ext cx="3823062" cy="1284967"/>
          </a:xfrm>
          <a:prstGeom prst="rect">
            <a:avLst/>
          </a:prstGeom>
          <a:noFill/>
          <a:ln>
            <a:noFill/>
          </a:ln>
        </p:spPr>
        <p:txBody>
          <a:bodyPr wrap="square" rtlCol="0">
            <a:spAutoFit/>
          </a:bodyPr>
          <a:lstStyle/>
          <a:p>
            <a:pPr algn="ctr">
              <a:spcBef>
                <a:spcPts val="0"/>
              </a:spcBef>
              <a:spcAft>
                <a:spcPts val="300"/>
              </a:spcAft>
            </a:pPr>
            <a:r>
              <a:rPr lang="en-GB" sz="2000" b="1" dirty="0">
                <a:latin typeface="Helvetica" panose="020B0604020202020204" pitchFamily="34" charset="0"/>
                <a:cs typeface="Helvetica" panose="020B0604020202020204" pitchFamily="34" charset="0"/>
              </a:rPr>
              <a:t>João Vasco Silva (PhD)</a:t>
            </a:r>
          </a:p>
          <a:p>
            <a:pPr algn="ctr">
              <a:spcBef>
                <a:spcPts val="0"/>
              </a:spcBef>
              <a:spcAft>
                <a:spcPts val="300"/>
              </a:spcAft>
            </a:pPr>
            <a:r>
              <a:rPr lang="en-US" dirty="0">
                <a:latin typeface="Helvetica" panose="020B0604020202020204" pitchFamily="34" charset="0"/>
                <a:cs typeface="Helvetica" panose="020B0604020202020204" pitchFamily="34" charset="0"/>
                <a:hlinkClick r:id="rId3">
                  <a:extLst>
                    <a:ext uri="{A12FA001-AC4F-418D-AE19-62706E023703}">
                      <ahyp:hlinkClr xmlns:ahyp="http://schemas.microsoft.com/office/drawing/2018/hyperlinkcolor" val="tx"/>
                    </a:ext>
                  </a:extLst>
                </a:hlinkClick>
              </a:rPr>
              <a:t>j.silva@cgiar.org</a:t>
            </a:r>
            <a:r>
              <a:rPr lang="en-US" dirty="0">
                <a:latin typeface="Helvetica" panose="020B0604020202020204" pitchFamily="34" charset="0"/>
                <a:cs typeface="Helvetica" panose="020B0604020202020204" pitchFamily="34" charset="0"/>
              </a:rPr>
              <a:t> </a:t>
            </a:r>
            <a:endParaRPr lang="en-GB" dirty="0">
              <a:latin typeface="Helvetica" panose="020B0604020202020204" pitchFamily="34" charset="0"/>
              <a:cs typeface="Helvetica" panose="020B0604020202020204" pitchFamily="34" charset="0"/>
            </a:endParaRPr>
          </a:p>
          <a:p>
            <a:pPr algn="ctr">
              <a:spcBef>
                <a:spcPts val="0"/>
              </a:spcBef>
              <a:spcAft>
                <a:spcPts val="300"/>
              </a:spcAft>
            </a:pPr>
            <a:r>
              <a:rPr lang="en-US" sz="1600" dirty="0">
                <a:latin typeface="Helvetica" panose="020B0604020202020204" pitchFamily="34" charset="0"/>
                <a:cs typeface="Helvetica" panose="020B0604020202020204" pitchFamily="34" charset="0"/>
              </a:rPr>
              <a:t>Agronomy-at-scale Data Scientist</a:t>
            </a:r>
            <a:endParaRPr lang="nl-NL" sz="1600" dirty="0">
              <a:latin typeface="Helvetica" panose="020B0604020202020204" pitchFamily="34" charset="0"/>
              <a:cs typeface="Helvetica" panose="020B0604020202020204" pitchFamily="34" charset="0"/>
            </a:endParaRPr>
          </a:p>
          <a:p>
            <a:pPr algn="ctr"/>
            <a:r>
              <a:rPr lang="en-US" sz="1600" dirty="0">
                <a:latin typeface="Helvetica" panose="020B0604020202020204" pitchFamily="34" charset="0"/>
                <a:cs typeface="Helvetica" panose="020B0604020202020204" pitchFamily="34" charset="0"/>
              </a:rPr>
              <a:t>CIMMYT-Zimbabwe</a:t>
            </a:r>
          </a:p>
        </p:txBody>
      </p:sp>
    </p:spTree>
    <p:extLst>
      <p:ext uri="{BB962C8B-B14F-4D97-AF65-F5344CB8AC3E}">
        <p14:creationId xmlns:p14="http://schemas.microsoft.com/office/powerpoint/2010/main" val="3186212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AA2AA7FB-39EE-C599-5A2C-AD5AA7E11840}"/>
              </a:ext>
            </a:extLst>
          </p:cNvPr>
          <p:cNvSpPr txBox="1"/>
          <p:nvPr/>
        </p:nvSpPr>
        <p:spPr>
          <a:xfrm>
            <a:off x="227178" y="6251497"/>
            <a:ext cx="3633622" cy="369332"/>
          </a:xfrm>
          <a:prstGeom prst="rect">
            <a:avLst/>
          </a:prstGeom>
          <a:noFill/>
        </p:spPr>
        <p:txBody>
          <a:bodyPr wrap="square">
            <a:spAutoFit/>
          </a:bodyPr>
          <a:lstStyle/>
          <a:p>
            <a:pPr algn="ctr"/>
            <a:r>
              <a:rPr lang="en-ZW" sz="1800" dirty="0">
                <a:latin typeface="Helvetica" panose="020B0604020202020204" pitchFamily="34" charset="0"/>
                <a:cs typeface="Helvetica" panose="020B0604020202020204" pitchFamily="34" charset="0"/>
              </a:rPr>
              <a:t>Silva et al. (2022, </a:t>
            </a:r>
            <a:r>
              <a:rPr lang="en-ZW" sz="1800" dirty="0" err="1">
                <a:latin typeface="Helvetica" panose="020B0604020202020204" pitchFamily="34" charset="0"/>
                <a:cs typeface="Helvetica" panose="020B0604020202020204" pitchFamily="34" charset="0"/>
              </a:rPr>
              <a:t>AgSys</a:t>
            </a:r>
            <a:r>
              <a:rPr lang="en-ZW" sz="1800" dirty="0">
                <a:latin typeface="Helvetica" panose="020B0604020202020204" pitchFamily="34" charset="0"/>
                <a:cs typeface="Helvetica" panose="020B0604020202020204" pitchFamily="34" charset="0"/>
              </a:rPr>
              <a:t>)</a:t>
            </a:r>
          </a:p>
        </p:txBody>
      </p:sp>
      <p:pic>
        <p:nvPicPr>
          <p:cNvPr id="3" name="Picture 2" descr="Chart, bar chart&#10;&#10;Description automatically generated">
            <a:extLst>
              <a:ext uri="{FF2B5EF4-FFF2-40B4-BE49-F238E27FC236}">
                <a16:creationId xmlns:a16="http://schemas.microsoft.com/office/drawing/2014/main" id="{72529D31-51ED-9750-2090-388AF7D6827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487" t="24487" r="-827" b="50000"/>
          <a:stretch/>
        </p:blipFill>
        <p:spPr bwMode="auto">
          <a:xfrm>
            <a:off x="875144" y="3612947"/>
            <a:ext cx="3386546" cy="2368902"/>
          </a:xfrm>
          <a:prstGeom prst="rect">
            <a:avLst/>
          </a:prstGeom>
          <a:noFill/>
          <a:ln>
            <a:noFill/>
          </a:ln>
        </p:spPr>
      </p:pic>
      <p:pic>
        <p:nvPicPr>
          <p:cNvPr id="4" name="Picture 3" descr="Chart, bar chart&#10;&#10;Description automatically generated">
            <a:extLst>
              <a:ext uri="{FF2B5EF4-FFF2-40B4-BE49-F238E27FC236}">
                <a16:creationId xmlns:a16="http://schemas.microsoft.com/office/drawing/2014/main" id="{E9043F88-101C-DF17-820A-AF0948CFD35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487" r="-827" b="75513"/>
          <a:stretch/>
        </p:blipFill>
        <p:spPr bwMode="auto">
          <a:xfrm>
            <a:off x="875144" y="1463818"/>
            <a:ext cx="3386545" cy="2273667"/>
          </a:xfrm>
          <a:prstGeom prst="rect">
            <a:avLst/>
          </a:prstGeom>
          <a:noFill/>
          <a:ln>
            <a:noFill/>
          </a:ln>
        </p:spPr>
      </p:pic>
      <p:pic>
        <p:nvPicPr>
          <p:cNvPr id="5" name="Picture 4" descr="Chart, diagram, scatter chart&#10;&#10;Description automatically generated with medium confidence">
            <a:extLst>
              <a:ext uri="{FF2B5EF4-FFF2-40B4-BE49-F238E27FC236}">
                <a16:creationId xmlns:a16="http://schemas.microsoft.com/office/drawing/2014/main" id="{BF7BD459-0606-598D-9DA4-3616720A88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5276" b="49147"/>
          <a:stretch/>
        </p:blipFill>
        <p:spPr>
          <a:xfrm>
            <a:off x="4534838" y="1409355"/>
            <a:ext cx="3372254" cy="2438353"/>
          </a:xfrm>
          <a:prstGeom prst="rect">
            <a:avLst/>
          </a:prstGeom>
        </p:spPr>
      </p:pic>
      <p:pic>
        <p:nvPicPr>
          <p:cNvPr id="6" name="Picture 5" descr="Chart, diagram, scatter chart&#10;&#10;Description automatically generated with medium confidence">
            <a:extLst>
              <a:ext uri="{FF2B5EF4-FFF2-40B4-BE49-F238E27FC236}">
                <a16:creationId xmlns:a16="http://schemas.microsoft.com/office/drawing/2014/main" id="{B447CAF1-74D0-1C41-D4FF-5C390319B0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530" r="8239" b="50596"/>
          <a:stretch/>
        </p:blipFill>
        <p:spPr>
          <a:xfrm>
            <a:off x="4506390" y="3804033"/>
            <a:ext cx="3485832" cy="2368902"/>
          </a:xfrm>
          <a:prstGeom prst="rect">
            <a:avLst/>
          </a:prstGeom>
        </p:spPr>
      </p:pic>
      <p:pic>
        <p:nvPicPr>
          <p:cNvPr id="7" name="Picture 6" descr="Chart, diagram, scatter chart&#10;&#10;Description automatically generated with medium confidence">
            <a:extLst>
              <a:ext uri="{FF2B5EF4-FFF2-40B4-BE49-F238E27FC236}">
                <a16:creationId xmlns:a16="http://schemas.microsoft.com/office/drawing/2014/main" id="{D51B34CB-2DB5-65C5-6EF9-E04AF62DCA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9944" t="76525" b="6549"/>
          <a:stretch/>
        </p:blipFill>
        <p:spPr>
          <a:xfrm>
            <a:off x="7828279" y="2531229"/>
            <a:ext cx="976715" cy="1045475"/>
          </a:xfrm>
          <a:prstGeom prst="rect">
            <a:avLst/>
          </a:prstGeom>
        </p:spPr>
      </p:pic>
      <p:sp>
        <p:nvSpPr>
          <p:cNvPr id="15" name="Title 1">
            <a:extLst>
              <a:ext uri="{FF2B5EF4-FFF2-40B4-BE49-F238E27FC236}">
                <a16:creationId xmlns:a16="http://schemas.microsoft.com/office/drawing/2014/main" id="{6D07AED0-7E39-8CF1-771C-31E13BA98E04}"/>
              </a:ext>
            </a:extLst>
          </p:cNvPr>
          <p:cNvSpPr>
            <a:spLocks noGrp="1"/>
          </p:cNvSpPr>
          <p:nvPr>
            <p:ph type="title"/>
          </p:nvPr>
        </p:nvSpPr>
        <p:spPr>
          <a:xfrm>
            <a:off x="457200" y="274638"/>
            <a:ext cx="8229600" cy="1143000"/>
          </a:xfrm>
        </p:spPr>
        <p:txBody>
          <a:bodyPr/>
          <a:lstStyle/>
          <a:p>
            <a:pPr algn="l">
              <a:spcAft>
                <a:spcPts val="0"/>
              </a:spcAft>
            </a:pPr>
            <a:r>
              <a:rPr lang="en-US" sz="3600" dirty="0"/>
              <a:t>Simulation of management practices</a:t>
            </a:r>
            <a:endParaRPr lang="en-US" sz="5400" dirty="0"/>
          </a:p>
        </p:txBody>
      </p:sp>
    </p:spTree>
    <p:extLst>
      <p:ext uri="{BB962C8B-B14F-4D97-AF65-F5344CB8AC3E}">
        <p14:creationId xmlns:p14="http://schemas.microsoft.com/office/powerpoint/2010/main" val="414393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2836E-9327-4991-94FC-5C996C597EDE}"/>
              </a:ext>
            </a:extLst>
          </p:cNvPr>
          <p:cNvSpPr>
            <a:spLocks noGrp="1"/>
          </p:cNvSpPr>
          <p:nvPr>
            <p:ph type="title"/>
          </p:nvPr>
        </p:nvSpPr>
        <p:spPr>
          <a:xfrm>
            <a:off x="457200" y="934395"/>
            <a:ext cx="8229600" cy="1143000"/>
          </a:xfrm>
        </p:spPr>
        <p:txBody>
          <a:bodyPr/>
          <a:lstStyle/>
          <a:p>
            <a:pPr algn="l">
              <a:spcAft>
                <a:spcPts val="0"/>
              </a:spcAft>
            </a:pPr>
            <a:r>
              <a:rPr lang="en-US" sz="3600" dirty="0"/>
              <a:t>Data-driven approaches</a:t>
            </a:r>
            <a:endParaRPr lang="en-US" sz="5400" dirty="0"/>
          </a:p>
        </p:txBody>
      </p:sp>
      <p:sp>
        <p:nvSpPr>
          <p:cNvPr id="3" name="TextBox 2">
            <a:extLst>
              <a:ext uri="{FF2B5EF4-FFF2-40B4-BE49-F238E27FC236}">
                <a16:creationId xmlns:a16="http://schemas.microsoft.com/office/drawing/2014/main" id="{81449EF0-E541-EA0C-B992-C70A3FB875F2}"/>
              </a:ext>
            </a:extLst>
          </p:cNvPr>
          <p:cNvSpPr txBox="1"/>
          <p:nvPr/>
        </p:nvSpPr>
        <p:spPr>
          <a:xfrm>
            <a:off x="807692" y="2077395"/>
            <a:ext cx="6970496" cy="1839734"/>
          </a:xfrm>
          <a:prstGeom prst="rect">
            <a:avLst/>
          </a:prstGeom>
          <a:noFill/>
        </p:spPr>
        <p:txBody>
          <a:bodyPr wrap="square" rtlCol="0">
            <a:spAutoFit/>
          </a:bodyPr>
          <a:lstStyle/>
          <a:p>
            <a:pPr marL="342900" indent="-342900" algn="just">
              <a:lnSpc>
                <a:spcPct val="150000"/>
              </a:lnSpc>
              <a:spcAft>
                <a:spcPts val="600"/>
              </a:spcAft>
              <a:buAutoNum type="arabicPeriod"/>
            </a:pPr>
            <a:r>
              <a:rPr lang="en-US" sz="2400" dirty="0">
                <a:latin typeface="Helvetica" panose="020B0604020202020204" pitchFamily="34" charset="0"/>
                <a:cs typeface="Helvetica" panose="020B0604020202020204" pitchFamily="34" charset="0"/>
              </a:rPr>
              <a:t>Stochastic frontier analysis</a:t>
            </a:r>
          </a:p>
          <a:p>
            <a:pPr marL="342900" indent="-342900" algn="just">
              <a:lnSpc>
                <a:spcPct val="150000"/>
              </a:lnSpc>
              <a:spcAft>
                <a:spcPts val="600"/>
              </a:spcAft>
              <a:buAutoNum type="arabicPeriod"/>
            </a:pPr>
            <a:r>
              <a:rPr lang="en-US" sz="2400" dirty="0">
                <a:latin typeface="Helvetica" panose="020B0604020202020204" pitchFamily="34" charset="0"/>
                <a:cs typeface="Helvetica" panose="020B0604020202020204" pitchFamily="34" charset="0"/>
              </a:rPr>
              <a:t>Boundary line analysis</a:t>
            </a:r>
          </a:p>
          <a:p>
            <a:pPr marL="342900" indent="-342900" algn="just">
              <a:lnSpc>
                <a:spcPct val="150000"/>
              </a:lnSpc>
              <a:spcAft>
                <a:spcPts val="600"/>
              </a:spcAft>
              <a:buAutoNum type="arabicPeriod"/>
            </a:pPr>
            <a:r>
              <a:rPr lang="en-US" sz="2400" dirty="0">
                <a:latin typeface="Helvetica" panose="020B0604020202020204" pitchFamily="34" charset="0"/>
                <a:cs typeface="Helvetica" panose="020B0604020202020204" pitchFamily="34" charset="0"/>
              </a:rPr>
              <a:t>Machine learning</a:t>
            </a:r>
          </a:p>
        </p:txBody>
      </p:sp>
    </p:spTree>
    <p:extLst>
      <p:ext uri="{BB962C8B-B14F-4D97-AF65-F5344CB8AC3E}">
        <p14:creationId xmlns:p14="http://schemas.microsoft.com/office/powerpoint/2010/main" val="4190388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c 4">
            <a:extLst>
              <a:ext uri="{FF2B5EF4-FFF2-40B4-BE49-F238E27FC236}">
                <a16:creationId xmlns:a16="http://schemas.microsoft.com/office/drawing/2014/main" id="{17C0330C-71FF-400C-1785-BAECE4E57140}"/>
              </a:ext>
            </a:extLst>
          </p:cNvPr>
          <p:cNvSpPr/>
          <p:nvPr/>
        </p:nvSpPr>
        <p:spPr>
          <a:xfrm rot="17430379">
            <a:off x="275415" y="2791657"/>
            <a:ext cx="7546586" cy="6967389"/>
          </a:xfrm>
          <a:prstGeom prst="arc">
            <a:avLst>
              <a:gd name="adj1" fmla="val 16282454"/>
              <a:gd name="adj2" fmla="val 20604464"/>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3" name="Oval 32">
            <a:extLst>
              <a:ext uri="{FF2B5EF4-FFF2-40B4-BE49-F238E27FC236}">
                <a16:creationId xmlns:a16="http://schemas.microsoft.com/office/drawing/2014/main" id="{BD5542ED-EA6B-D208-D067-3E0C31E15F32}"/>
              </a:ext>
            </a:extLst>
          </p:cNvPr>
          <p:cNvSpPr/>
          <p:nvPr/>
        </p:nvSpPr>
        <p:spPr>
          <a:xfrm>
            <a:off x="4234379" y="2499379"/>
            <a:ext cx="85067" cy="81883"/>
          </a:xfrm>
          <a:prstGeom prst="ellipse">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Helvetica" panose="020B0604020202020204" pitchFamily="34" charset="0"/>
              <a:cs typeface="Helvetica" panose="020B0604020202020204" pitchFamily="34" charset="0"/>
            </a:endParaRPr>
          </a:p>
        </p:txBody>
      </p:sp>
      <p:sp>
        <p:nvSpPr>
          <p:cNvPr id="41" name="Oval 40">
            <a:extLst>
              <a:ext uri="{FF2B5EF4-FFF2-40B4-BE49-F238E27FC236}">
                <a16:creationId xmlns:a16="http://schemas.microsoft.com/office/drawing/2014/main" id="{F185CFD3-CF8C-309D-FFDC-A6E405E9A35A}"/>
              </a:ext>
            </a:extLst>
          </p:cNvPr>
          <p:cNvSpPr/>
          <p:nvPr/>
        </p:nvSpPr>
        <p:spPr>
          <a:xfrm>
            <a:off x="4213925" y="2463371"/>
            <a:ext cx="127601" cy="13320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Verdana"/>
              <a:ea typeface="+mn-ea"/>
              <a:cs typeface="+mn-cs"/>
            </a:endParaRPr>
          </a:p>
        </p:txBody>
      </p:sp>
      <p:grpSp>
        <p:nvGrpSpPr>
          <p:cNvPr id="28" name="Group 27">
            <a:extLst>
              <a:ext uri="{FF2B5EF4-FFF2-40B4-BE49-F238E27FC236}">
                <a16:creationId xmlns:a16="http://schemas.microsoft.com/office/drawing/2014/main" id="{3F17F26B-CCB0-058C-32EE-BC0A9FFBF8D2}"/>
              </a:ext>
            </a:extLst>
          </p:cNvPr>
          <p:cNvGrpSpPr/>
          <p:nvPr/>
        </p:nvGrpSpPr>
        <p:grpSpPr>
          <a:xfrm>
            <a:off x="2307547" y="3163003"/>
            <a:ext cx="2" cy="2161511"/>
            <a:chOff x="2767819" y="3309876"/>
            <a:chExt cx="2" cy="2161511"/>
          </a:xfrm>
        </p:grpSpPr>
        <p:cxnSp>
          <p:nvCxnSpPr>
            <p:cNvPr id="29" name="Straight Connector 28">
              <a:extLst>
                <a:ext uri="{FF2B5EF4-FFF2-40B4-BE49-F238E27FC236}">
                  <a16:creationId xmlns:a16="http://schemas.microsoft.com/office/drawing/2014/main" id="{C58BC4DC-CAA7-C0D9-FE07-D9EEAAE8EA22}"/>
                </a:ext>
              </a:extLst>
            </p:cNvPr>
            <p:cNvCxnSpPr>
              <a:stCxn id="43" idx="4"/>
              <a:endCxn id="27" idx="0"/>
            </p:cNvCxnSpPr>
            <p:nvPr/>
          </p:nvCxnSpPr>
          <p:spPr>
            <a:xfrm flipH="1">
              <a:off x="2767820" y="3309876"/>
              <a:ext cx="1" cy="106124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0A992EC-8211-0993-CE2E-AD99032B8B73}"/>
                </a:ext>
              </a:extLst>
            </p:cNvPr>
            <p:cNvCxnSpPr>
              <a:cxnSpLocks/>
            </p:cNvCxnSpPr>
            <p:nvPr/>
          </p:nvCxnSpPr>
          <p:spPr>
            <a:xfrm>
              <a:off x="2767819" y="4453006"/>
              <a:ext cx="0" cy="101838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0BCE00A-204E-FD4F-2C96-8C7A142A0169}"/>
              </a:ext>
            </a:extLst>
          </p:cNvPr>
          <p:cNvGrpSpPr/>
          <p:nvPr/>
        </p:nvGrpSpPr>
        <p:grpSpPr>
          <a:xfrm>
            <a:off x="705763" y="1450375"/>
            <a:ext cx="7922175" cy="8378996"/>
            <a:chOff x="2524927" y="1571848"/>
            <a:chExt cx="7922175" cy="8378996"/>
          </a:xfrm>
        </p:grpSpPr>
        <p:sp>
          <p:nvSpPr>
            <p:cNvPr id="10" name="Arc 9">
              <a:extLst>
                <a:ext uri="{FF2B5EF4-FFF2-40B4-BE49-F238E27FC236}">
                  <a16:creationId xmlns:a16="http://schemas.microsoft.com/office/drawing/2014/main" id="{D6330BA8-D836-E44D-8EA4-ADAC00CDCF74}"/>
                </a:ext>
              </a:extLst>
            </p:cNvPr>
            <p:cNvSpPr/>
            <p:nvPr/>
          </p:nvSpPr>
          <p:spPr>
            <a:xfrm rot="18793923">
              <a:off x="2521054" y="2024796"/>
              <a:ext cx="7929921" cy="7922175"/>
            </a:xfrm>
            <a:prstGeom prst="arc">
              <a:avLst>
                <a:gd name="adj1" fmla="val 14436159"/>
                <a:gd name="adj2" fmla="val 18876309"/>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Helvetica" panose="020B0604020202020204" pitchFamily="34" charset="0"/>
                <a:cs typeface="Helvetica" panose="020B0604020202020204" pitchFamily="34" charset="0"/>
              </a:endParaRPr>
            </a:p>
          </p:txBody>
        </p:sp>
        <p:sp>
          <p:nvSpPr>
            <p:cNvPr id="11" name="TextBox 10">
              <a:extLst>
                <a:ext uri="{FF2B5EF4-FFF2-40B4-BE49-F238E27FC236}">
                  <a16:creationId xmlns:a16="http://schemas.microsoft.com/office/drawing/2014/main" id="{903326DE-DF21-2C6D-A156-34B3650FD796}"/>
                </a:ext>
              </a:extLst>
            </p:cNvPr>
            <p:cNvSpPr txBox="1"/>
            <p:nvPr/>
          </p:nvSpPr>
          <p:spPr>
            <a:xfrm>
              <a:off x="6107117" y="1571848"/>
              <a:ext cx="542136" cy="400110"/>
            </a:xfrm>
            <a:prstGeom prst="rect">
              <a:avLst/>
            </a:prstGeom>
            <a:noFill/>
            <a:ln>
              <a:noFill/>
            </a:ln>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dirty="0" err="1">
                  <a:ln>
                    <a:noFill/>
                  </a:ln>
                  <a:solidFill>
                    <a:srgbClr val="000000"/>
                  </a:solidFill>
                  <a:effectLst/>
                  <a:uLnTx/>
                  <a:uFillTx/>
                  <a:latin typeface="Helvetica" panose="020B0604020202020204" pitchFamily="34" charset="0"/>
                  <a:ea typeface="+mn-ea"/>
                  <a:cs typeface="Helvetica" panose="020B0604020202020204" pitchFamily="34" charset="0"/>
                </a:rPr>
                <a:t>Yw</a:t>
              </a:r>
              <a:endParaRPr kumimoji="0" lang="en-GB" sz="2000" b="0" i="0" u="none" strike="noStrike" kern="1200" cap="none" spc="0" normalizeH="0" baseline="-2500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p:txBody>
        </p:sp>
        <p:sp>
          <p:nvSpPr>
            <p:cNvPr id="12" name="Oval 11">
              <a:extLst>
                <a:ext uri="{FF2B5EF4-FFF2-40B4-BE49-F238E27FC236}">
                  <a16:creationId xmlns:a16="http://schemas.microsoft.com/office/drawing/2014/main" id="{9AB838BF-BE66-8511-3F89-DE317CF7E411}"/>
                </a:ext>
              </a:extLst>
            </p:cNvPr>
            <p:cNvSpPr/>
            <p:nvPr/>
          </p:nvSpPr>
          <p:spPr>
            <a:xfrm>
              <a:off x="6304804" y="1961120"/>
              <a:ext cx="127601" cy="13320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Helvetica" panose="020B0604020202020204" pitchFamily="34" charset="0"/>
                <a:cs typeface="Helvetica" panose="020B0604020202020204" pitchFamily="34" charset="0"/>
              </a:endParaRPr>
            </a:p>
          </p:txBody>
        </p:sp>
      </p:grpSp>
      <p:grpSp>
        <p:nvGrpSpPr>
          <p:cNvPr id="13" name="Group 12">
            <a:extLst>
              <a:ext uri="{FF2B5EF4-FFF2-40B4-BE49-F238E27FC236}">
                <a16:creationId xmlns:a16="http://schemas.microsoft.com/office/drawing/2014/main" id="{30073C62-0D39-89E4-DAB2-AB51AAD5DEBD}"/>
              </a:ext>
            </a:extLst>
          </p:cNvPr>
          <p:cNvGrpSpPr/>
          <p:nvPr/>
        </p:nvGrpSpPr>
        <p:grpSpPr>
          <a:xfrm>
            <a:off x="2400893" y="3136443"/>
            <a:ext cx="1259892" cy="1130198"/>
            <a:chOff x="4216872" y="3223841"/>
            <a:chExt cx="1259892" cy="1130198"/>
          </a:xfrm>
        </p:grpSpPr>
        <p:sp>
          <p:nvSpPr>
            <p:cNvPr id="14" name="TextBox 13">
              <a:extLst>
                <a:ext uri="{FF2B5EF4-FFF2-40B4-BE49-F238E27FC236}">
                  <a16:creationId xmlns:a16="http://schemas.microsoft.com/office/drawing/2014/main" id="{20A2EC7C-6619-DD06-91C6-7EE3B554019D}"/>
                </a:ext>
              </a:extLst>
            </p:cNvPr>
            <p:cNvSpPr txBox="1"/>
            <p:nvPr/>
          </p:nvSpPr>
          <p:spPr>
            <a:xfrm>
              <a:off x="4320816" y="3505602"/>
              <a:ext cx="1155948" cy="553998"/>
            </a:xfrm>
            <a:prstGeom prst="rect">
              <a:avLst/>
            </a:prstGeom>
            <a:noFill/>
            <a:ln>
              <a:noFill/>
            </a:ln>
          </p:spPr>
          <p:txBody>
            <a:bodyPr wrap="square" rtlCol="0">
              <a:spAutoFit/>
            </a:bodyPr>
            <a:lstStyle/>
            <a:p>
              <a:pPr marL="0" marR="0" lvl="0" indent="0" algn="ctr" defTabSz="914400" rtl="0" eaLnBrk="1" fontAlgn="base" latinLnBrk="0" hangingPunct="1">
                <a:lnSpc>
                  <a:spcPts val="1800"/>
                </a:lnSpc>
                <a:spcBef>
                  <a:spcPct val="0"/>
                </a:spcBef>
                <a:spcAft>
                  <a:spcPct val="0"/>
                </a:spcAft>
                <a:buClrTx/>
                <a:buSzTx/>
                <a:buFontTx/>
                <a:buNone/>
                <a:tabLst/>
                <a:defRPr/>
              </a:pPr>
              <a:r>
                <a:rPr kumimoji="0" lang="en-GB" sz="1600" b="1" i="0" u="none" strike="noStrike" kern="1200" cap="none" spc="0" normalizeH="0" baseline="0" noProof="0" dirty="0">
                  <a:ln>
                    <a:noFill/>
                  </a:ln>
                  <a:solidFill>
                    <a:sysClr val="windowText" lastClr="000000"/>
                  </a:solidFill>
                  <a:effectLst/>
                  <a:uLnTx/>
                  <a:uFillTx/>
                  <a:latin typeface="Helvetica" panose="020B0604020202020204" pitchFamily="34" charset="0"/>
                  <a:ea typeface="+mn-ea"/>
                  <a:cs typeface="Helvetica" panose="020B0604020202020204" pitchFamily="34" charset="0"/>
                </a:rPr>
                <a:t>Efficiency </a:t>
              </a:r>
            </a:p>
            <a:p>
              <a:pPr marL="0" marR="0" lvl="0" indent="0" algn="ctr" defTabSz="914400" rtl="0" eaLnBrk="1" fontAlgn="base" latinLnBrk="0" hangingPunct="1">
                <a:lnSpc>
                  <a:spcPts val="1800"/>
                </a:lnSpc>
                <a:spcBef>
                  <a:spcPct val="0"/>
                </a:spcBef>
                <a:spcAft>
                  <a:spcPct val="0"/>
                </a:spcAft>
                <a:buClrTx/>
                <a:buSzTx/>
                <a:buFontTx/>
                <a:buNone/>
                <a:tabLst/>
                <a:defRPr/>
              </a:pPr>
              <a:r>
                <a:rPr kumimoji="0" lang="en-GB" sz="1600" b="1" i="0" u="none" strike="noStrike" kern="1200" cap="none" spc="0" normalizeH="0" baseline="0" noProof="0" dirty="0">
                  <a:ln>
                    <a:noFill/>
                  </a:ln>
                  <a:solidFill>
                    <a:sysClr val="windowText" lastClr="000000"/>
                  </a:solidFill>
                  <a:effectLst/>
                  <a:uLnTx/>
                  <a:uFillTx/>
                  <a:latin typeface="Helvetica" panose="020B0604020202020204" pitchFamily="34" charset="0"/>
                  <a:ea typeface="+mn-ea"/>
                  <a:cs typeface="Helvetica" panose="020B0604020202020204" pitchFamily="34" charset="0"/>
                </a:rPr>
                <a:t>yield gap</a:t>
              </a:r>
              <a:endParaRPr kumimoji="0" lang="en-GB" sz="1600" b="1" i="0" u="none" strike="noStrike" kern="1200" cap="none" spc="0" normalizeH="0" baseline="-25000" noProof="0" dirty="0">
                <a:ln>
                  <a:noFill/>
                </a:ln>
                <a:solidFill>
                  <a:sysClr val="windowText" lastClr="000000"/>
                </a:solidFill>
                <a:effectLst/>
                <a:uLnTx/>
                <a:uFillTx/>
                <a:latin typeface="Helvetica" panose="020B0604020202020204" pitchFamily="34" charset="0"/>
                <a:ea typeface="+mn-ea"/>
                <a:cs typeface="Helvetica" panose="020B0604020202020204" pitchFamily="34" charset="0"/>
              </a:endParaRPr>
            </a:p>
          </p:txBody>
        </p:sp>
        <p:sp>
          <p:nvSpPr>
            <p:cNvPr id="15" name="Right Brace 14">
              <a:extLst>
                <a:ext uri="{FF2B5EF4-FFF2-40B4-BE49-F238E27FC236}">
                  <a16:creationId xmlns:a16="http://schemas.microsoft.com/office/drawing/2014/main" id="{FC5CC45E-8312-C066-E3D0-4D591AE0109C}"/>
                </a:ext>
              </a:extLst>
            </p:cNvPr>
            <p:cNvSpPr/>
            <p:nvPr/>
          </p:nvSpPr>
          <p:spPr>
            <a:xfrm>
              <a:off x="4216872" y="3223841"/>
              <a:ext cx="207889" cy="1130198"/>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chemeClr val="accent6"/>
                </a:solidFill>
                <a:effectLst/>
                <a:uLnTx/>
                <a:uFillTx/>
                <a:latin typeface="Helvetica" panose="020B0604020202020204" pitchFamily="34" charset="0"/>
                <a:cs typeface="Helvetica" panose="020B0604020202020204" pitchFamily="34" charset="0"/>
              </a:endParaRPr>
            </a:p>
          </p:txBody>
        </p:sp>
      </p:grpSp>
      <p:sp>
        <p:nvSpPr>
          <p:cNvPr id="16" name="Oval 15">
            <a:extLst>
              <a:ext uri="{FF2B5EF4-FFF2-40B4-BE49-F238E27FC236}">
                <a16:creationId xmlns:a16="http://schemas.microsoft.com/office/drawing/2014/main" id="{730B9596-B44D-13FE-0A77-8C4A05557B43}"/>
              </a:ext>
            </a:extLst>
          </p:cNvPr>
          <p:cNvSpPr/>
          <p:nvPr/>
        </p:nvSpPr>
        <p:spPr>
          <a:xfrm>
            <a:off x="3715978" y="2784090"/>
            <a:ext cx="85067" cy="81883"/>
          </a:xfrm>
          <a:prstGeom prst="ellipse">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Helvetica" panose="020B0604020202020204" pitchFamily="34" charset="0"/>
              <a:cs typeface="Helvetica" panose="020B0604020202020204" pitchFamily="34" charset="0"/>
            </a:endParaRPr>
          </a:p>
        </p:txBody>
      </p:sp>
      <p:sp>
        <p:nvSpPr>
          <p:cNvPr id="17" name="Oval 16">
            <a:extLst>
              <a:ext uri="{FF2B5EF4-FFF2-40B4-BE49-F238E27FC236}">
                <a16:creationId xmlns:a16="http://schemas.microsoft.com/office/drawing/2014/main" id="{042A59A1-5DB6-DFA3-0BE3-1A677C5F230C}"/>
              </a:ext>
            </a:extLst>
          </p:cNvPr>
          <p:cNvSpPr/>
          <p:nvPr/>
        </p:nvSpPr>
        <p:spPr>
          <a:xfrm>
            <a:off x="3336982" y="3196388"/>
            <a:ext cx="85067" cy="81883"/>
          </a:xfrm>
          <a:prstGeom prst="ellipse">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Helvetica" panose="020B0604020202020204" pitchFamily="34" charset="0"/>
              <a:cs typeface="Helvetica" panose="020B0604020202020204" pitchFamily="34" charset="0"/>
            </a:endParaRPr>
          </a:p>
        </p:txBody>
      </p:sp>
      <p:cxnSp>
        <p:nvCxnSpPr>
          <p:cNvPr id="18" name="Straight Arrow Connector 17">
            <a:extLst>
              <a:ext uri="{FF2B5EF4-FFF2-40B4-BE49-F238E27FC236}">
                <a16:creationId xmlns:a16="http://schemas.microsoft.com/office/drawing/2014/main" id="{F2D5B737-4D74-8A52-B42C-E729BAF41272}"/>
              </a:ext>
            </a:extLst>
          </p:cNvPr>
          <p:cNvCxnSpPr/>
          <p:nvPr/>
        </p:nvCxnSpPr>
        <p:spPr>
          <a:xfrm flipH="1">
            <a:off x="811854" y="1543448"/>
            <a:ext cx="4" cy="3781066"/>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BE88878-55B0-59E0-7D93-42BE16E9CD19}"/>
              </a:ext>
            </a:extLst>
          </p:cNvPr>
          <p:cNvCxnSpPr/>
          <p:nvPr/>
        </p:nvCxnSpPr>
        <p:spPr>
          <a:xfrm flipH="1">
            <a:off x="811856" y="5311815"/>
            <a:ext cx="3834049"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13B0B7A-567A-F9F3-D808-54A1E4EDB11A}"/>
              </a:ext>
            </a:extLst>
          </p:cNvPr>
          <p:cNvSpPr txBox="1"/>
          <p:nvPr/>
        </p:nvSpPr>
        <p:spPr>
          <a:xfrm>
            <a:off x="2067643" y="4266641"/>
            <a:ext cx="479811" cy="400110"/>
          </a:xfrm>
          <a:prstGeom prst="rect">
            <a:avLst/>
          </a:prstGeom>
          <a:solidFill>
            <a:schemeClr val="bg1"/>
          </a:solidFill>
          <a:ln>
            <a:noFill/>
          </a:ln>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rPr>
              <a:t>Ya</a:t>
            </a:r>
            <a:endParaRPr kumimoji="0" lang="en-GB" sz="2000" b="0" i="0" u="none" strike="noStrike" kern="1200" cap="none" spc="0" normalizeH="0" baseline="-2500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p:txBody>
      </p:sp>
      <p:sp>
        <p:nvSpPr>
          <p:cNvPr id="21" name="TextBox 20">
            <a:extLst>
              <a:ext uri="{FF2B5EF4-FFF2-40B4-BE49-F238E27FC236}">
                <a16:creationId xmlns:a16="http://schemas.microsoft.com/office/drawing/2014/main" id="{B5F6FF69-3100-9129-BB50-D739478A462F}"/>
              </a:ext>
            </a:extLst>
          </p:cNvPr>
          <p:cNvSpPr txBox="1"/>
          <p:nvPr/>
        </p:nvSpPr>
        <p:spPr>
          <a:xfrm>
            <a:off x="1292770" y="5416147"/>
            <a:ext cx="2929007" cy="400110"/>
          </a:xfrm>
          <a:prstGeom prst="rect">
            <a:avLst/>
          </a:prstGeom>
          <a:noFill/>
          <a:ln>
            <a:noFill/>
          </a:ln>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rPr>
              <a:t>Input use</a:t>
            </a:r>
            <a:r>
              <a:rPr kumimoji="0" lang="en-GB" sz="2000" b="0" i="0" u="none" strike="noStrike" kern="1200" cap="none" spc="0" normalizeH="0" noProof="0" dirty="0">
                <a:ln>
                  <a:noFill/>
                </a:ln>
                <a:solidFill>
                  <a:srgbClr val="000000"/>
                </a:solidFill>
                <a:effectLst/>
                <a:uLnTx/>
                <a:uFillTx/>
                <a:latin typeface="Helvetica" panose="020B0604020202020204" pitchFamily="34" charset="0"/>
                <a:ea typeface="+mn-ea"/>
                <a:cs typeface="Helvetica" panose="020B0604020202020204" pitchFamily="34" charset="0"/>
              </a:rPr>
              <a:t> (e.g., kg N/ha)</a:t>
            </a:r>
            <a:endParaRPr kumimoji="0" lang="en-GB" sz="2000" b="0"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p:txBody>
      </p:sp>
      <p:sp>
        <p:nvSpPr>
          <p:cNvPr id="22" name="TextBox 21">
            <a:extLst>
              <a:ext uri="{FF2B5EF4-FFF2-40B4-BE49-F238E27FC236}">
                <a16:creationId xmlns:a16="http://schemas.microsoft.com/office/drawing/2014/main" id="{535F7FC1-F2D2-3D80-3675-DDEB2E95871D}"/>
              </a:ext>
            </a:extLst>
          </p:cNvPr>
          <p:cNvSpPr txBox="1"/>
          <p:nvPr/>
        </p:nvSpPr>
        <p:spPr>
          <a:xfrm rot="16200000">
            <a:off x="-690804" y="3214890"/>
            <a:ext cx="2407009" cy="400110"/>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rPr>
              <a:t>Crop yield (t/ha)</a:t>
            </a:r>
          </a:p>
        </p:txBody>
      </p:sp>
      <p:sp>
        <p:nvSpPr>
          <p:cNvPr id="23" name="Oval 22">
            <a:extLst>
              <a:ext uri="{FF2B5EF4-FFF2-40B4-BE49-F238E27FC236}">
                <a16:creationId xmlns:a16="http://schemas.microsoft.com/office/drawing/2014/main" id="{27191183-2B20-D876-C16C-20954E59618A}"/>
              </a:ext>
            </a:extLst>
          </p:cNvPr>
          <p:cNvSpPr/>
          <p:nvPr/>
        </p:nvSpPr>
        <p:spPr>
          <a:xfrm>
            <a:off x="2000831" y="3657186"/>
            <a:ext cx="85067" cy="81883"/>
          </a:xfrm>
          <a:prstGeom prst="ellipse">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Helvetica" panose="020B0604020202020204" pitchFamily="34" charset="0"/>
              <a:cs typeface="Helvetica" panose="020B0604020202020204" pitchFamily="34" charset="0"/>
            </a:endParaRPr>
          </a:p>
        </p:txBody>
      </p:sp>
      <p:sp>
        <p:nvSpPr>
          <p:cNvPr id="24" name="Oval 23">
            <a:extLst>
              <a:ext uri="{FF2B5EF4-FFF2-40B4-BE49-F238E27FC236}">
                <a16:creationId xmlns:a16="http://schemas.microsoft.com/office/drawing/2014/main" id="{700A564A-D277-EBEE-86D4-87595A4E0543}"/>
              </a:ext>
            </a:extLst>
          </p:cNvPr>
          <p:cNvSpPr/>
          <p:nvPr/>
        </p:nvSpPr>
        <p:spPr>
          <a:xfrm>
            <a:off x="1392766" y="4512282"/>
            <a:ext cx="85067" cy="81883"/>
          </a:xfrm>
          <a:prstGeom prst="ellipse">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Helvetica" panose="020B0604020202020204" pitchFamily="34" charset="0"/>
              <a:cs typeface="Helvetica" panose="020B0604020202020204" pitchFamily="34" charset="0"/>
            </a:endParaRPr>
          </a:p>
        </p:txBody>
      </p:sp>
      <p:sp>
        <p:nvSpPr>
          <p:cNvPr id="25" name="Oval 24">
            <a:extLst>
              <a:ext uri="{FF2B5EF4-FFF2-40B4-BE49-F238E27FC236}">
                <a16:creationId xmlns:a16="http://schemas.microsoft.com/office/drawing/2014/main" id="{4CC8D9BF-1368-96C1-D593-EFD41A2F2F0E}"/>
              </a:ext>
            </a:extLst>
          </p:cNvPr>
          <p:cNvSpPr/>
          <p:nvPr/>
        </p:nvSpPr>
        <p:spPr>
          <a:xfrm>
            <a:off x="1752806" y="4224250"/>
            <a:ext cx="85067" cy="81883"/>
          </a:xfrm>
          <a:prstGeom prst="ellipse">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Helvetica" panose="020B0604020202020204" pitchFamily="34" charset="0"/>
              <a:cs typeface="Helvetica" panose="020B0604020202020204" pitchFamily="34" charset="0"/>
            </a:endParaRPr>
          </a:p>
        </p:txBody>
      </p:sp>
      <p:sp>
        <p:nvSpPr>
          <p:cNvPr id="26" name="Oval 25">
            <a:extLst>
              <a:ext uri="{FF2B5EF4-FFF2-40B4-BE49-F238E27FC236}">
                <a16:creationId xmlns:a16="http://schemas.microsoft.com/office/drawing/2014/main" id="{27BE42D9-36E9-29B1-5142-97864C0A28A6}"/>
              </a:ext>
            </a:extLst>
          </p:cNvPr>
          <p:cNvSpPr/>
          <p:nvPr/>
        </p:nvSpPr>
        <p:spPr>
          <a:xfrm>
            <a:off x="3827979" y="3350279"/>
            <a:ext cx="85067" cy="81883"/>
          </a:xfrm>
          <a:prstGeom prst="ellipse">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Helvetica" panose="020B0604020202020204" pitchFamily="34" charset="0"/>
              <a:cs typeface="Helvetica" panose="020B0604020202020204" pitchFamily="34" charset="0"/>
            </a:endParaRPr>
          </a:p>
        </p:txBody>
      </p:sp>
      <p:sp>
        <p:nvSpPr>
          <p:cNvPr id="27" name="Oval 26">
            <a:extLst>
              <a:ext uri="{FF2B5EF4-FFF2-40B4-BE49-F238E27FC236}">
                <a16:creationId xmlns:a16="http://schemas.microsoft.com/office/drawing/2014/main" id="{1BAD233C-34FF-FE1F-0E7E-E5FB05AC3F85}"/>
              </a:ext>
            </a:extLst>
          </p:cNvPr>
          <p:cNvSpPr/>
          <p:nvPr/>
        </p:nvSpPr>
        <p:spPr>
          <a:xfrm>
            <a:off x="2265014" y="4224250"/>
            <a:ext cx="85067" cy="81883"/>
          </a:xfrm>
          <a:prstGeom prst="ellipse">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Helvetica" panose="020B0604020202020204" pitchFamily="34" charset="0"/>
              <a:cs typeface="Helvetica" panose="020B0604020202020204" pitchFamily="34" charset="0"/>
            </a:endParaRPr>
          </a:p>
        </p:txBody>
      </p:sp>
      <p:sp>
        <p:nvSpPr>
          <p:cNvPr id="31" name="Oval 30">
            <a:extLst>
              <a:ext uri="{FF2B5EF4-FFF2-40B4-BE49-F238E27FC236}">
                <a16:creationId xmlns:a16="http://schemas.microsoft.com/office/drawing/2014/main" id="{5CB45CA6-F572-C9A2-6921-5B14FCD3FE5F}"/>
              </a:ext>
            </a:extLst>
          </p:cNvPr>
          <p:cNvSpPr/>
          <p:nvPr/>
        </p:nvSpPr>
        <p:spPr>
          <a:xfrm>
            <a:off x="2838823" y="4008226"/>
            <a:ext cx="85067" cy="81883"/>
          </a:xfrm>
          <a:prstGeom prst="ellipse">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Helvetica" panose="020B0604020202020204" pitchFamily="34" charset="0"/>
              <a:cs typeface="Helvetica" panose="020B0604020202020204" pitchFamily="34" charset="0"/>
            </a:endParaRPr>
          </a:p>
        </p:txBody>
      </p:sp>
      <p:sp>
        <p:nvSpPr>
          <p:cNvPr id="32" name="Oval 31">
            <a:extLst>
              <a:ext uri="{FF2B5EF4-FFF2-40B4-BE49-F238E27FC236}">
                <a16:creationId xmlns:a16="http://schemas.microsoft.com/office/drawing/2014/main" id="{9D53330E-6175-F96C-426E-273D068A8300}"/>
              </a:ext>
            </a:extLst>
          </p:cNvPr>
          <p:cNvSpPr/>
          <p:nvPr/>
        </p:nvSpPr>
        <p:spPr>
          <a:xfrm>
            <a:off x="2707866" y="3288146"/>
            <a:ext cx="85067" cy="81883"/>
          </a:xfrm>
          <a:prstGeom prst="ellipse">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Helvetica" panose="020B0604020202020204" pitchFamily="34" charset="0"/>
              <a:cs typeface="Helvetica" panose="020B0604020202020204" pitchFamily="34" charset="0"/>
            </a:endParaRPr>
          </a:p>
        </p:txBody>
      </p:sp>
      <p:grpSp>
        <p:nvGrpSpPr>
          <p:cNvPr id="34" name="Group 33">
            <a:extLst>
              <a:ext uri="{FF2B5EF4-FFF2-40B4-BE49-F238E27FC236}">
                <a16:creationId xmlns:a16="http://schemas.microsoft.com/office/drawing/2014/main" id="{00094C27-0ECB-7D87-E0BA-76291A8C4FC1}"/>
              </a:ext>
            </a:extLst>
          </p:cNvPr>
          <p:cNvGrpSpPr/>
          <p:nvPr/>
        </p:nvGrpSpPr>
        <p:grpSpPr>
          <a:xfrm>
            <a:off x="2373271" y="2526426"/>
            <a:ext cx="3265756" cy="608806"/>
            <a:chOff x="2808135" y="2660599"/>
            <a:chExt cx="3265756" cy="608806"/>
          </a:xfrm>
        </p:grpSpPr>
        <p:sp>
          <p:nvSpPr>
            <p:cNvPr id="35" name="TextBox 34">
              <a:extLst>
                <a:ext uri="{FF2B5EF4-FFF2-40B4-BE49-F238E27FC236}">
                  <a16:creationId xmlns:a16="http://schemas.microsoft.com/office/drawing/2014/main" id="{43A0A4F7-8CE4-ED6A-3F81-CBEB32F9FA42}"/>
                </a:ext>
              </a:extLst>
            </p:cNvPr>
            <p:cNvSpPr txBox="1"/>
            <p:nvPr/>
          </p:nvSpPr>
          <p:spPr>
            <a:xfrm>
              <a:off x="4917943" y="2710243"/>
              <a:ext cx="1155948" cy="553998"/>
            </a:xfrm>
            <a:prstGeom prst="rect">
              <a:avLst/>
            </a:prstGeom>
            <a:noFill/>
            <a:ln>
              <a:noFill/>
            </a:ln>
          </p:spPr>
          <p:txBody>
            <a:bodyPr wrap="square" rtlCol="0">
              <a:spAutoFit/>
            </a:bodyPr>
            <a:lstStyle/>
            <a:p>
              <a:pPr marL="0" marR="0" lvl="0" indent="0" algn="ctr" defTabSz="914400" rtl="0" eaLnBrk="1" fontAlgn="base" latinLnBrk="0" hangingPunct="1">
                <a:lnSpc>
                  <a:spcPts val="1800"/>
                </a:lnSpc>
                <a:spcBef>
                  <a:spcPct val="0"/>
                </a:spcBef>
                <a:spcAft>
                  <a:spcPct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rPr>
                <a:t>Resource </a:t>
              </a:r>
            </a:p>
            <a:p>
              <a:pPr marL="0" marR="0" lvl="0" indent="0" algn="ctr" defTabSz="914400" rtl="0" eaLnBrk="1" fontAlgn="base" latinLnBrk="0" hangingPunct="1">
                <a:lnSpc>
                  <a:spcPts val="1800"/>
                </a:lnSpc>
                <a:spcBef>
                  <a:spcPct val="0"/>
                </a:spcBef>
                <a:spcAft>
                  <a:spcPct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rPr>
                <a:t>yield gap</a:t>
              </a:r>
              <a:endParaRPr kumimoji="0" lang="en-GB" sz="1600" b="1" i="0" u="none" strike="noStrike" kern="1200" cap="none" spc="0" normalizeH="0" baseline="-2500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p:txBody>
        </p:sp>
        <p:sp>
          <p:nvSpPr>
            <p:cNvPr id="36" name="Right Brace 35">
              <a:extLst>
                <a:ext uri="{FF2B5EF4-FFF2-40B4-BE49-F238E27FC236}">
                  <a16:creationId xmlns:a16="http://schemas.microsoft.com/office/drawing/2014/main" id="{8E9A7FE6-5119-C94F-E5B8-C69ACCD4AE91}"/>
                </a:ext>
              </a:extLst>
            </p:cNvPr>
            <p:cNvSpPr/>
            <p:nvPr/>
          </p:nvSpPr>
          <p:spPr>
            <a:xfrm>
              <a:off x="4839812" y="2660599"/>
              <a:ext cx="195010" cy="608806"/>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Helvetica" panose="020B0604020202020204" pitchFamily="34" charset="0"/>
                <a:cs typeface="Helvetica" panose="020B0604020202020204" pitchFamily="34" charset="0"/>
              </a:endParaRPr>
            </a:p>
          </p:txBody>
        </p:sp>
        <p:cxnSp>
          <p:nvCxnSpPr>
            <p:cNvPr id="37" name="Straight Connector 36">
              <a:extLst>
                <a:ext uri="{FF2B5EF4-FFF2-40B4-BE49-F238E27FC236}">
                  <a16:creationId xmlns:a16="http://schemas.microsoft.com/office/drawing/2014/main" id="{8630FEE9-C4E7-01EC-8719-B389257E1D32}"/>
                </a:ext>
              </a:extLst>
            </p:cNvPr>
            <p:cNvCxnSpPr/>
            <p:nvPr/>
          </p:nvCxnSpPr>
          <p:spPr>
            <a:xfrm flipV="1">
              <a:off x="2808135" y="3269404"/>
              <a:ext cx="2013284"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1B443D14-F9B7-0507-468A-5C651839514E}"/>
              </a:ext>
            </a:extLst>
          </p:cNvPr>
          <p:cNvSpPr txBox="1"/>
          <p:nvPr/>
        </p:nvSpPr>
        <p:spPr>
          <a:xfrm>
            <a:off x="3985856" y="2049585"/>
            <a:ext cx="583814" cy="400110"/>
          </a:xfrm>
          <a:prstGeom prst="rect">
            <a:avLst/>
          </a:prstGeom>
          <a:noFill/>
          <a:ln>
            <a:noFill/>
          </a:ln>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rPr>
              <a:t>Y</a:t>
            </a:r>
            <a:r>
              <a:rPr kumimoji="0" lang="en-GB" sz="2000" b="0" i="0" u="none" strike="noStrike" kern="1200" cap="none" spc="0" normalizeH="0" baseline="-25000" noProof="0" dirty="0">
                <a:ln>
                  <a:noFill/>
                </a:ln>
                <a:solidFill>
                  <a:srgbClr val="000000"/>
                </a:solidFill>
                <a:effectLst/>
                <a:uLnTx/>
                <a:uFillTx/>
                <a:latin typeface="Helvetica" panose="020B0604020202020204" pitchFamily="34" charset="0"/>
                <a:ea typeface="+mn-ea"/>
                <a:cs typeface="Helvetica" panose="020B0604020202020204" pitchFamily="34" charset="0"/>
              </a:rPr>
              <a:t>HF</a:t>
            </a:r>
          </a:p>
        </p:txBody>
      </p:sp>
      <p:sp>
        <p:nvSpPr>
          <p:cNvPr id="39" name="Rectangle 38">
            <a:extLst>
              <a:ext uri="{FF2B5EF4-FFF2-40B4-BE49-F238E27FC236}">
                <a16:creationId xmlns:a16="http://schemas.microsoft.com/office/drawing/2014/main" id="{74B5D1A4-D37E-4E6A-AF11-8E4C97146D6D}"/>
              </a:ext>
            </a:extLst>
          </p:cNvPr>
          <p:cNvSpPr/>
          <p:nvPr/>
        </p:nvSpPr>
        <p:spPr>
          <a:xfrm>
            <a:off x="1717970" y="2721539"/>
            <a:ext cx="443044" cy="334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a:solidFill>
                <a:schemeClr val="tx1"/>
              </a:solidFill>
            </a:endParaRPr>
          </a:p>
        </p:txBody>
      </p:sp>
      <p:sp>
        <p:nvSpPr>
          <p:cNvPr id="40" name="TextBox 39">
            <a:extLst>
              <a:ext uri="{FF2B5EF4-FFF2-40B4-BE49-F238E27FC236}">
                <a16:creationId xmlns:a16="http://schemas.microsoft.com/office/drawing/2014/main" id="{279B3106-5C60-547B-D1E2-BE8D61C1F814}"/>
              </a:ext>
            </a:extLst>
          </p:cNvPr>
          <p:cNvSpPr txBox="1"/>
          <p:nvPr/>
        </p:nvSpPr>
        <p:spPr>
          <a:xfrm>
            <a:off x="1737835" y="2648669"/>
            <a:ext cx="779392" cy="400110"/>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dirty="0" err="1">
                <a:ln>
                  <a:noFill/>
                </a:ln>
                <a:solidFill>
                  <a:srgbClr val="000000"/>
                </a:solidFill>
                <a:effectLst/>
                <a:uLnTx/>
                <a:uFillTx/>
                <a:latin typeface="Helvetica" panose="020B0604020202020204" pitchFamily="34" charset="0"/>
                <a:ea typeface="+mn-ea"/>
                <a:cs typeface="Helvetica" panose="020B0604020202020204" pitchFamily="34" charset="0"/>
              </a:rPr>
              <a:t>Y</a:t>
            </a:r>
            <a:r>
              <a:rPr kumimoji="0" lang="en-GB" sz="2000" b="0" i="0" u="none" strike="noStrike" kern="1200" cap="none" spc="0" normalizeH="0" baseline="-25000" noProof="0" dirty="0" err="1">
                <a:ln>
                  <a:noFill/>
                </a:ln>
                <a:solidFill>
                  <a:srgbClr val="000000"/>
                </a:solidFill>
                <a:effectLst/>
                <a:uLnTx/>
                <a:uFillTx/>
                <a:latin typeface="Helvetica" panose="020B0604020202020204" pitchFamily="34" charset="0"/>
                <a:ea typeface="+mn-ea"/>
                <a:cs typeface="Helvetica" panose="020B0604020202020204" pitchFamily="34" charset="0"/>
              </a:rPr>
              <a:t>TEx</a:t>
            </a:r>
            <a:endParaRPr kumimoji="0" lang="en-GB" sz="2000" b="0" i="0" u="none" strike="noStrike" kern="1200" cap="none" spc="0" normalizeH="0" baseline="-2500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p:txBody>
      </p:sp>
      <p:sp>
        <p:nvSpPr>
          <p:cNvPr id="42" name="Oval 41">
            <a:extLst>
              <a:ext uri="{FF2B5EF4-FFF2-40B4-BE49-F238E27FC236}">
                <a16:creationId xmlns:a16="http://schemas.microsoft.com/office/drawing/2014/main" id="{96A619F4-C276-4CD2-AAC9-41A71705A79F}"/>
              </a:ext>
            </a:extLst>
          </p:cNvPr>
          <p:cNvSpPr/>
          <p:nvPr/>
        </p:nvSpPr>
        <p:spPr>
          <a:xfrm>
            <a:off x="2953946" y="2733731"/>
            <a:ext cx="85067" cy="81883"/>
          </a:xfrm>
          <a:prstGeom prst="ellipse">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Helvetica" panose="020B0604020202020204" pitchFamily="34" charset="0"/>
              <a:cs typeface="Helvetica" panose="020B0604020202020204" pitchFamily="34" charset="0"/>
            </a:endParaRPr>
          </a:p>
        </p:txBody>
      </p:sp>
      <p:sp>
        <p:nvSpPr>
          <p:cNvPr id="43" name="Oval 42">
            <a:extLst>
              <a:ext uri="{FF2B5EF4-FFF2-40B4-BE49-F238E27FC236}">
                <a16:creationId xmlns:a16="http://schemas.microsoft.com/office/drawing/2014/main" id="{03525817-E2D1-95F0-D331-D6F351DC6103}"/>
              </a:ext>
            </a:extLst>
          </p:cNvPr>
          <p:cNvSpPr/>
          <p:nvPr/>
        </p:nvSpPr>
        <p:spPr>
          <a:xfrm>
            <a:off x="2265015" y="3081120"/>
            <a:ext cx="85067" cy="81883"/>
          </a:xfrm>
          <a:prstGeom prst="ellipse">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Helvetica" panose="020B0604020202020204" pitchFamily="34" charset="0"/>
              <a:cs typeface="Helvetica" panose="020B0604020202020204" pitchFamily="34" charset="0"/>
            </a:endParaRPr>
          </a:p>
        </p:txBody>
      </p:sp>
      <p:sp>
        <p:nvSpPr>
          <p:cNvPr id="44" name="Oval 43">
            <a:extLst>
              <a:ext uri="{FF2B5EF4-FFF2-40B4-BE49-F238E27FC236}">
                <a16:creationId xmlns:a16="http://schemas.microsoft.com/office/drawing/2014/main" id="{9D109356-93FF-D2F9-B40A-392454992915}"/>
              </a:ext>
            </a:extLst>
          </p:cNvPr>
          <p:cNvSpPr/>
          <p:nvPr/>
        </p:nvSpPr>
        <p:spPr>
          <a:xfrm>
            <a:off x="1342105" y="3932194"/>
            <a:ext cx="85067" cy="81883"/>
          </a:xfrm>
          <a:prstGeom prst="ellipse">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Helvetica" panose="020B0604020202020204" pitchFamily="34" charset="0"/>
              <a:cs typeface="Helvetica" panose="020B0604020202020204" pitchFamily="34" charset="0"/>
            </a:endParaRPr>
          </a:p>
        </p:txBody>
      </p:sp>
      <p:grpSp>
        <p:nvGrpSpPr>
          <p:cNvPr id="45" name="Group 44">
            <a:extLst>
              <a:ext uri="{FF2B5EF4-FFF2-40B4-BE49-F238E27FC236}">
                <a16:creationId xmlns:a16="http://schemas.microsoft.com/office/drawing/2014/main" id="{AAC9A9F5-C442-15D9-75F0-C37C1272A2BB}"/>
              </a:ext>
            </a:extLst>
          </p:cNvPr>
          <p:cNvGrpSpPr/>
          <p:nvPr/>
        </p:nvGrpSpPr>
        <p:grpSpPr>
          <a:xfrm>
            <a:off x="4341526" y="1883411"/>
            <a:ext cx="1671731" cy="655800"/>
            <a:chOff x="4871462" y="2030284"/>
            <a:chExt cx="1671731" cy="655800"/>
          </a:xfrm>
        </p:grpSpPr>
        <p:grpSp>
          <p:nvGrpSpPr>
            <p:cNvPr id="46" name="Group 45">
              <a:extLst>
                <a:ext uri="{FF2B5EF4-FFF2-40B4-BE49-F238E27FC236}">
                  <a16:creationId xmlns:a16="http://schemas.microsoft.com/office/drawing/2014/main" id="{0B8475A7-49E0-BEC6-5361-C8FA5B679790}"/>
                </a:ext>
              </a:extLst>
            </p:cNvPr>
            <p:cNvGrpSpPr/>
            <p:nvPr/>
          </p:nvGrpSpPr>
          <p:grpSpPr>
            <a:xfrm>
              <a:off x="5137320" y="2030284"/>
              <a:ext cx="1405873" cy="646564"/>
              <a:chOff x="6194858" y="1995259"/>
              <a:chExt cx="1405873" cy="646564"/>
            </a:xfrm>
          </p:grpSpPr>
          <p:sp>
            <p:nvSpPr>
              <p:cNvPr id="48" name="TextBox 47">
                <a:extLst>
                  <a:ext uri="{FF2B5EF4-FFF2-40B4-BE49-F238E27FC236}">
                    <a16:creationId xmlns:a16="http://schemas.microsoft.com/office/drawing/2014/main" id="{D75A948B-82C7-CB6E-B599-4C49DFFC3B18}"/>
                  </a:ext>
                </a:extLst>
              </p:cNvPr>
              <p:cNvSpPr txBox="1"/>
              <p:nvPr/>
            </p:nvSpPr>
            <p:spPr>
              <a:xfrm>
                <a:off x="6269859" y="2041650"/>
                <a:ext cx="1330872" cy="553998"/>
              </a:xfrm>
              <a:prstGeom prst="rect">
                <a:avLst/>
              </a:prstGeom>
              <a:noFill/>
              <a:ln>
                <a:noFill/>
              </a:ln>
            </p:spPr>
            <p:txBody>
              <a:bodyPr wrap="square" rtlCol="0">
                <a:spAutoFit/>
              </a:bodyPr>
              <a:lstStyle/>
              <a:p>
                <a:pPr marL="0" marR="0" lvl="0" indent="0" algn="ctr" defTabSz="914400" rtl="0" eaLnBrk="1" fontAlgn="base" latinLnBrk="0" hangingPunct="1">
                  <a:lnSpc>
                    <a:spcPts val="1800"/>
                  </a:lnSpc>
                  <a:spcBef>
                    <a:spcPct val="0"/>
                  </a:spcBef>
                  <a:spcAft>
                    <a:spcPct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rPr>
                  <a:t>Technology </a:t>
                </a:r>
              </a:p>
              <a:p>
                <a:pPr marL="0" marR="0" lvl="0" indent="0" algn="ctr" defTabSz="914400" rtl="0" eaLnBrk="1" fontAlgn="base" latinLnBrk="0" hangingPunct="1">
                  <a:lnSpc>
                    <a:spcPts val="1800"/>
                  </a:lnSpc>
                  <a:spcBef>
                    <a:spcPct val="0"/>
                  </a:spcBef>
                  <a:spcAft>
                    <a:spcPct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rPr>
                  <a:t>yield gap</a:t>
                </a:r>
                <a:endParaRPr kumimoji="0" lang="en-GB" sz="1600" b="1" i="0" u="none" strike="noStrike" kern="1200" cap="none" spc="0" normalizeH="0" baseline="-25000" noProof="0" dirty="0">
                  <a:ln>
                    <a:noFill/>
                  </a:ln>
                  <a:solidFill>
                    <a:srgbClr val="000000"/>
                  </a:solidFill>
                  <a:effectLst/>
                  <a:uLnTx/>
                  <a:uFillTx/>
                  <a:latin typeface="Helvetica" panose="020B0604020202020204" pitchFamily="34" charset="0"/>
                  <a:ea typeface="+mn-ea"/>
                  <a:cs typeface="Helvetica" panose="020B0604020202020204" pitchFamily="34" charset="0"/>
                </a:endParaRPr>
              </a:p>
            </p:txBody>
          </p:sp>
          <p:sp>
            <p:nvSpPr>
              <p:cNvPr id="49" name="Right Brace 48">
                <a:extLst>
                  <a:ext uri="{FF2B5EF4-FFF2-40B4-BE49-F238E27FC236}">
                    <a16:creationId xmlns:a16="http://schemas.microsoft.com/office/drawing/2014/main" id="{67432672-93B4-3054-8F51-F50A562DA339}"/>
                  </a:ext>
                </a:extLst>
              </p:cNvPr>
              <p:cNvSpPr/>
              <p:nvPr/>
            </p:nvSpPr>
            <p:spPr>
              <a:xfrm>
                <a:off x="6194858" y="1995259"/>
                <a:ext cx="150003" cy="64656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Helvetica" panose="020B0604020202020204" pitchFamily="34" charset="0"/>
                  <a:cs typeface="Helvetica" panose="020B0604020202020204" pitchFamily="34" charset="0"/>
                </a:endParaRPr>
              </a:p>
            </p:txBody>
          </p:sp>
        </p:grpSp>
        <p:cxnSp>
          <p:nvCxnSpPr>
            <p:cNvPr id="47" name="Straight Connector 46">
              <a:extLst>
                <a:ext uri="{FF2B5EF4-FFF2-40B4-BE49-F238E27FC236}">
                  <a16:creationId xmlns:a16="http://schemas.microsoft.com/office/drawing/2014/main" id="{7C0B8722-2B80-9ECF-9125-356F8CC219C2}"/>
                </a:ext>
              </a:extLst>
            </p:cNvPr>
            <p:cNvCxnSpPr>
              <a:stCxn id="41" idx="6"/>
              <a:endCxn id="49" idx="2"/>
            </p:cNvCxnSpPr>
            <p:nvPr/>
          </p:nvCxnSpPr>
          <p:spPr>
            <a:xfrm flipV="1">
              <a:off x="4871462" y="2676848"/>
              <a:ext cx="265858" cy="92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5DC1B346-B57E-383B-785F-53D992975B1E}"/>
              </a:ext>
            </a:extLst>
          </p:cNvPr>
          <p:cNvSpPr txBox="1"/>
          <p:nvPr/>
        </p:nvSpPr>
        <p:spPr>
          <a:xfrm>
            <a:off x="268694" y="6228789"/>
            <a:ext cx="3053289" cy="369332"/>
          </a:xfrm>
          <a:prstGeom prst="rect">
            <a:avLst/>
          </a:prstGeom>
          <a:noFill/>
        </p:spPr>
        <p:txBody>
          <a:bodyPr wrap="square">
            <a:spAutoFit/>
          </a:bodyPr>
          <a:lstStyle/>
          <a:p>
            <a:pPr algn="ctr"/>
            <a:r>
              <a:rPr lang="en-ZW" sz="1800" dirty="0">
                <a:latin typeface="Helvetica" panose="020B0604020202020204" pitchFamily="34" charset="0"/>
                <a:cs typeface="Helvetica" panose="020B0604020202020204" pitchFamily="34" charset="0"/>
              </a:rPr>
              <a:t>Silva et al. (2017, EJA) </a:t>
            </a:r>
          </a:p>
        </p:txBody>
      </p:sp>
      <p:sp>
        <p:nvSpPr>
          <p:cNvPr id="52" name="TextBox 51">
            <a:extLst>
              <a:ext uri="{FF2B5EF4-FFF2-40B4-BE49-F238E27FC236}">
                <a16:creationId xmlns:a16="http://schemas.microsoft.com/office/drawing/2014/main" id="{4BC8DCF6-EC58-A30C-269B-6E264F327C49}"/>
              </a:ext>
            </a:extLst>
          </p:cNvPr>
          <p:cNvSpPr txBox="1"/>
          <p:nvPr/>
        </p:nvSpPr>
        <p:spPr>
          <a:xfrm>
            <a:off x="5096137" y="3329087"/>
            <a:ext cx="3757803" cy="2769989"/>
          </a:xfrm>
          <a:prstGeom prst="rect">
            <a:avLst/>
          </a:prstGeom>
          <a:noFill/>
        </p:spPr>
        <p:txBody>
          <a:bodyPr wrap="square" rtlCol="0">
            <a:spAutoFit/>
          </a:bodyPr>
          <a:lstStyle/>
          <a:p>
            <a:pPr>
              <a:spcBef>
                <a:spcPts val="0"/>
              </a:spcBef>
              <a:spcAft>
                <a:spcPts val="1200"/>
              </a:spcAft>
            </a:pPr>
            <a:r>
              <a:rPr lang="en-GB" sz="1600" b="1" dirty="0">
                <a:latin typeface="Helvetica" panose="020B0604020202020204" pitchFamily="34" charset="0"/>
                <a:cs typeface="Helvetica" panose="020B0604020202020204" pitchFamily="34" charset="0"/>
              </a:rPr>
              <a:t>Ya</a:t>
            </a:r>
            <a:r>
              <a:rPr lang="en-GB" sz="1600" dirty="0">
                <a:latin typeface="Helvetica" panose="020B0604020202020204" pitchFamily="34" charset="0"/>
                <a:cs typeface="Helvetica" panose="020B0604020202020204" pitchFamily="34" charset="0"/>
              </a:rPr>
              <a:t> = actual farmers’ yields from farm survey data</a:t>
            </a:r>
          </a:p>
          <a:p>
            <a:pPr>
              <a:spcBef>
                <a:spcPts val="0"/>
              </a:spcBef>
              <a:spcAft>
                <a:spcPts val="1200"/>
              </a:spcAft>
            </a:pPr>
            <a:r>
              <a:rPr lang="en-GB" sz="1600" b="1" dirty="0">
                <a:latin typeface="Helvetica" panose="020B0604020202020204" pitchFamily="34" charset="0"/>
                <a:cs typeface="Helvetica" panose="020B0604020202020204" pitchFamily="34" charset="0"/>
              </a:rPr>
              <a:t>Y</a:t>
            </a:r>
            <a:r>
              <a:rPr lang="en-GB" sz="1600" b="1" baseline="-25000" dirty="0">
                <a:latin typeface="Helvetica" panose="020B0604020202020204" pitchFamily="34" charset="0"/>
                <a:cs typeface="Helvetica" panose="020B0604020202020204" pitchFamily="34" charset="0"/>
              </a:rPr>
              <a:t>TEx</a:t>
            </a:r>
            <a:r>
              <a:rPr lang="en-GB" sz="1600" dirty="0">
                <a:latin typeface="Helvetica" panose="020B0604020202020204" pitchFamily="34" charset="0"/>
                <a:cs typeface="Helvetica" panose="020B0604020202020204" pitchFamily="34" charset="0"/>
              </a:rPr>
              <a:t> = technical efficient yields estimated with stochastic frontier analysis</a:t>
            </a:r>
          </a:p>
          <a:p>
            <a:pPr>
              <a:spcBef>
                <a:spcPts val="0"/>
              </a:spcBef>
              <a:spcAft>
                <a:spcPts val="1200"/>
              </a:spcAft>
            </a:pPr>
            <a:r>
              <a:rPr lang="en-GB" sz="1600" b="1" dirty="0">
                <a:latin typeface="Helvetica" panose="020B0604020202020204" pitchFamily="34" charset="0"/>
                <a:cs typeface="Helvetica" panose="020B0604020202020204" pitchFamily="34" charset="0"/>
              </a:rPr>
              <a:t>Y</a:t>
            </a:r>
            <a:r>
              <a:rPr lang="en-GB" sz="1600" b="1" baseline="-25000" dirty="0">
                <a:latin typeface="Helvetica" panose="020B0604020202020204" pitchFamily="34" charset="0"/>
                <a:cs typeface="Helvetica" panose="020B0604020202020204" pitchFamily="34" charset="0"/>
              </a:rPr>
              <a:t>HF</a:t>
            </a:r>
            <a:r>
              <a:rPr lang="en-GB" sz="1600" dirty="0">
                <a:latin typeface="Helvetica" panose="020B0604020202020204" pitchFamily="34" charset="0"/>
                <a:cs typeface="Helvetica" panose="020B0604020202020204" pitchFamily="34" charset="0"/>
              </a:rPr>
              <a:t> = highest farmers’ yields based on top 10</a:t>
            </a:r>
            <a:r>
              <a:rPr lang="en-GB" sz="1600" baseline="30000" dirty="0">
                <a:latin typeface="Helvetica" panose="020B0604020202020204" pitchFamily="34" charset="0"/>
                <a:cs typeface="Helvetica" panose="020B0604020202020204" pitchFamily="34" charset="0"/>
              </a:rPr>
              <a:t>th</a:t>
            </a:r>
            <a:r>
              <a:rPr lang="en-GB" sz="1600" dirty="0">
                <a:latin typeface="Helvetica" panose="020B0604020202020204" pitchFamily="34" charset="0"/>
                <a:cs typeface="Helvetica" panose="020B0604020202020204" pitchFamily="34" charset="0"/>
              </a:rPr>
              <a:t> percentile of Ya</a:t>
            </a:r>
          </a:p>
          <a:p>
            <a:pPr>
              <a:spcBef>
                <a:spcPts val="0"/>
              </a:spcBef>
              <a:spcAft>
                <a:spcPts val="1200"/>
              </a:spcAft>
            </a:pPr>
            <a:r>
              <a:rPr lang="en-GB" sz="1600" b="1" dirty="0">
                <a:latin typeface="Helvetica" panose="020B0604020202020204" pitchFamily="34" charset="0"/>
                <a:cs typeface="Helvetica" panose="020B0604020202020204" pitchFamily="34" charset="0"/>
              </a:rPr>
              <a:t>Yw</a:t>
            </a:r>
            <a:r>
              <a:rPr lang="en-GB" sz="1600" dirty="0">
                <a:latin typeface="Helvetica" panose="020B0604020202020204" pitchFamily="34" charset="0"/>
                <a:cs typeface="Helvetica" panose="020B0604020202020204" pitchFamily="34" charset="0"/>
              </a:rPr>
              <a:t> = water-limited potential yield from crop models</a:t>
            </a:r>
          </a:p>
        </p:txBody>
      </p:sp>
      <p:sp>
        <p:nvSpPr>
          <p:cNvPr id="4" name="Title 1">
            <a:extLst>
              <a:ext uri="{FF2B5EF4-FFF2-40B4-BE49-F238E27FC236}">
                <a16:creationId xmlns:a16="http://schemas.microsoft.com/office/drawing/2014/main" id="{1D558F24-513E-2783-96DF-E41D63F9315F}"/>
              </a:ext>
            </a:extLst>
          </p:cNvPr>
          <p:cNvSpPr>
            <a:spLocks noGrp="1"/>
          </p:cNvSpPr>
          <p:nvPr>
            <p:ph type="title"/>
          </p:nvPr>
        </p:nvSpPr>
        <p:spPr>
          <a:xfrm>
            <a:off x="360617" y="286788"/>
            <a:ext cx="8418106" cy="1143000"/>
          </a:xfrm>
        </p:spPr>
        <p:txBody>
          <a:bodyPr/>
          <a:lstStyle/>
          <a:p>
            <a:pPr algn="l">
              <a:spcAft>
                <a:spcPts val="0"/>
              </a:spcAft>
            </a:pPr>
            <a:r>
              <a:rPr lang="en-US" sz="3600" dirty="0"/>
              <a:t>Stochastic frontier analysis</a:t>
            </a:r>
          </a:p>
        </p:txBody>
      </p:sp>
    </p:spTree>
    <p:extLst>
      <p:ext uri="{BB962C8B-B14F-4D97-AF65-F5344CB8AC3E}">
        <p14:creationId xmlns:p14="http://schemas.microsoft.com/office/powerpoint/2010/main" val="107430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3" grpId="0" animBg="1"/>
      <p:bldP spid="41" grpId="0" animBg="1"/>
      <p:bldP spid="16" grpId="0" animBg="1"/>
      <p:bldP spid="17" grpId="0" animBg="1"/>
      <p:bldP spid="20" grpId="0" animBg="1"/>
      <p:bldP spid="23" grpId="0" animBg="1"/>
      <p:bldP spid="24" grpId="0" animBg="1"/>
      <p:bldP spid="25" grpId="0" animBg="1"/>
      <p:bldP spid="26" grpId="0" animBg="1"/>
      <p:bldP spid="27" grpId="0" animBg="1"/>
      <p:bldP spid="31" grpId="0" animBg="1"/>
      <p:bldP spid="32" grpId="0" animBg="1"/>
      <p:bldP spid="38" grpId="0"/>
      <p:bldP spid="40" grpId="0"/>
      <p:bldP spid="42" grpId="0" animBg="1"/>
      <p:bldP spid="43" grpId="0" animBg="1"/>
      <p:bldP spid="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F224F0-E666-6ECB-969F-3D32F7B73D90}"/>
              </a:ext>
            </a:extLst>
          </p:cNvPr>
          <p:cNvSpPr txBox="1"/>
          <p:nvPr/>
        </p:nvSpPr>
        <p:spPr>
          <a:xfrm>
            <a:off x="268694" y="6228789"/>
            <a:ext cx="3053289" cy="369332"/>
          </a:xfrm>
          <a:prstGeom prst="rect">
            <a:avLst/>
          </a:prstGeom>
          <a:noFill/>
        </p:spPr>
        <p:txBody>
          <a:bodyPr wrap="square">
            <a:spAutoFit/>
          </a:bodyPr>
          <a:lstStyle/>
          <a:p>
            <a:pPr algn="ctr"/>
            <a:r>
              <a:rPr lang="en-ZW" sz="1800" dirty="0">
                <a:latin typeface="Helvetica" panose="020B0604020202020204" pitchFamily="34" charset="0"/>
                <a:cs typeface="Helvetica" panose="020B0604020202020204" pitchFamily="34" charset="0"/>
              </a:rPr>
              <a:t>Silva et al. (2021, GFS) </a:t>
            </a:r>
          </a:p>
        </p:txBody>
      </p:sp>
      <p:grpSp>
        <p:nvGrpSpPr>
          <p:cNvPr id="9" name="Group 8">
            <a:extLst>
              <a:ext uri="{FF2B5EF4-FFF2-40B4-BE49-F238E27FC236}">
                <a16:creationId xmlns:a16="http://schemas.microsoft.com/office/drawing/2014/main" id="{9544C579-5F60-D1A6-BD93-455F612F687C}"/>
              </a:ext>
            </a:extLst>
          </p:cNvPr>
          <p:cNvGrpSpPr>
            <a:grpSpLocks noChangeAspect="1"/>
          </p:cNvGrpSpPr>
          <p:nvPr/>
        </p:nvGrpSpPr>
        <p:grpSpPr>
          <a:xfrm>
            <a:off x="456118" y="1719280"/>
            <a:ext cx="4220387" cy="4106498"/>
            <a:chOff x="416650" y="1351780"/>
            <a:chExt cx="3922493" cy="3816643"/>
          </a:xfrm>
        </p:grpSpPr>
        <p:pic>
          <p:nvPicPr>
            <p:cNvPr id="10" name="Picture 9">
              <a:extLst>
                <a:ext uri="{FF2B5EF4-FFF2-40B4-BE49-F238E27FC236}">
                  <a16:creationId xmlns:a16="http://schemas.microsoft.com/office/drawing/2014/main" id="{897AF761-0397-0E9F-0571-56154A785570}"/>
                </a:ext>
              </a:extLst>
            </p:cNvPr>
            <p:cNvPicPr>
              <a:picLocks noChangeAspect="1"/>
            </p:cNvPicPr>
            <p:nvPr/>
          </p:nvPicPr>
          <p:blipFill rotWithShape="1">
            <a:blip r:embed="rId2"/>
            <a:srcRect l="22521" t="20786" r="55861" b="9099"/>
            <a:stretch/>
          </p:blipFill>
          <p:spPr>
            <a:xfrm>
              <a:off x="416650" y="1351780"/>
              <a:ext cx="3922493" cy="3816643"/>
            </a:xfrm>
            <a:prstGeom prst="rect">
              <a:avLst/>
            </a:prstGeom>
          </p:spPr>
        </p:pic>
        <p:pic>
          <p:nvPicPr>
            <p:cNvPr id="11" name="Picture 10">
              <a:extLst>
                <a:ext uri="{FF2B5EF4-FFF2-40B4-BE49-F238E27FC236}">
                  <a16:creationId xmlns:a16="http://schemas.microsoft.com/office/drawing/2014/main" id="{CC3E4BD7-A13B-9376-8694-83004384D20E}"/>
                </a:ext>
              </a:extLst>
            </p:cNvPr>
            <p:cNvPicPr>
              <a:picLocks noChangeAspect="1"/>
            </p:cNvPicPr>
            <p:nvPr/>
          </p:nvPicPr>
          <p:blipFill rotWithShape="1">
            <a:blip r:embed="rId2"/>
            <a:srcRect l="38133" t="24184" r="60012" b="72139"/>
            <a:stretch/>
          </p:blipFill>
          <p:spPr>
            <a:xfrm>
              <a:off x="3768090" y="1519600"/>
              <a:ext cx="336551" cy="200183"/>
            </a:xfrm>
            <a:prstGeom prst="rect">
              <a:avLst/>
            </a:prstGeom>
          </p:spPr>
        </p:pic>
      </p:grpSp>
      <p:grpSp>
        <p:nvGrpSpPr>
          <p:cNvPr id="12" name="Group 6">
            <a:extLst>
              <a:ext uri="{FF2B5EF4-FFF2-40B4-BE49-F238E27FC236}">
                <a16:creationId xmlns:a16="http://schemas.microsoft.com/office/drawing/2014/main" id="{B24E24E0-8674-6342-A5C6-51C6466EC9F0}"/>
              </a:ext>
            </a:extLst>
          </p:cNvPr>
          <p:cNvGrpSpPr/>
          <p:nvPr/>
        </p:nvGrpSpPr>
        <p:grpSpPr>
          <a:xfrm>
            <a:off x="3448875" y="2805834"/>
            <a:ext cx="5196957" cy="3044113"/>
            <a:chOff x="8709" y="0"/>
            <a:chExt cx="5196956" cy="3044112"/>
          </a:xfrm>
        </p:grpSpPr>
        <p:sp>
          <p:nvSpPr>
            <p:cNvPr id="13" name="Straight Connector 35">
              <a:extLst>
                <a:ext uri="{FF2B5EF4-FFF2-40B4-BE49-F238E27FC236}">
                  <a16:creationId xmlns:a16="http://schemas.microsoft.com/office/drawing/2014/main" id="{883374D3-74E8-C643-212F-D838D5D5B04F}"/>
                </a:ext>
              </a:extLst>
            </p:cNvPr>
            <p:cNvSpPr/>
            <p:nvPr/>
          </p:nvSpPr>
          <p:spPr>
            <a:xfrm>
              <a:off x="8709" y="0"/>
              <a:ext cx="1044001" cy="0"/>
            </a:xfrm>
            <a:prstGeom prst="line">
              <a:avLst/>
            </a:prstGeom>
            <a:noFill/>
            <a:ln w="57150" cap="flat">
              <a:solidFill>
                <a:srgbClr val="002060"/>
              </a:solidFill>
              <a:prstDash val="solid"/>
              <a:round/>
            </a:ln>
            <a:effectLst/>
          </p:spPr>
          <p:txBody>
            <a:bodyPr wrap="square" lIns="45719" tIns="45719" rIns="45719" bIns="45719" numCol="1" anchor="t">
              <a:noAutofit/>
            </a:bodyPr>
            <a:lstStyle/>
            <a:p>
              <a:endParaRPr/>
            </a:p>
          </p:txBody>
        </p:sp>
        <p:sp>
          <p:nvSpPr>
            <p:cNvPr id="14" name="TextBox 32">
              <a:extLst>
                <a:ext uri="{FF2B5EF4-FFF2-40B4-BE49-F238E27FC236}">
                  <a16:creationId xmlns:a16="http://schemas.microsoft.com/office/drawing/2014/main" id="{D39018C1-53CD-AD4F-F2E8-62C720666658}"/>
                </a:ext>
              </a:extLst>
            </p:cNvPr>
            <p:cNvSpPr txBox="1"/>
            <p:nvPr/>
          </p:nvSpPr>
          <p:spPr>
            <a:xfrm>
              <a:off x="1544050" y="1736064"/>
              <a:ext cx="3661615" cy="1308048"/>
            </a:xfrm>
            <a:prstGeom prst="rect">
              <a:avLst/>
            </a:prstGeom>
            <a:solidFill>
              <a:srgbClr val="D5EBFF"/>
            </a:solidFill>
            <a:ln w="12700" cap="flat">
              <a:solidFill>
                <a:schemeClr val="accent1">
                  <a:lumMod val="50000"/>
                </a:schemeClr>
              </a:solidFill>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spcBef>
                  <a:spcPts val="600"/>
                </a:spcBef>
                <a:defRPr sz="1600" b="1">
                  <a:solidFill>
                    <a:srgbClr val="000000"/>
                  </a:solidFill>
                  <a:latin typeface="+mn-lt"/>
                  <a:ea typeface="+mn-ea"/>
                  <a:cs typeface="+mn-cs"/>
                  <a:sym typeface="Helvetica"/>
                </a:defRPr>
              </a:pPr>
              <a:r>
                <a:rPr lang="en-GB" sz="1600" dirty="0">
                  <a:latin typeface="Helvetica" panose="020B0604020202020204" pitchFamily="34" charset="0"/>
                  <a:cs typeface="Helvetica" panose="020B0604020202020204" pitchFamily="34" charset="0"/>
                </a:rPr>
                <a:t>T</a:t>
              </a:r>
              <a:r>
                <a:rPr sz="1600" dirty="0">
                  <a:latin typeface="Helvetica" panose="020B0604020202020204" pitchFamily="34" charset="0"/>
                  <a:cs typeface="Helvetica" panose="020B0604020202020204" pitchFamily="34" charset="0"/>
                </a:rPr>
                <a:t>he Netherlands</a:t>
              </a:r>
            </a:p>
            <a:p>
              <a:pPr algn="ctr">
                <a:spcBef>
                  <a:spcPts val="600"/>
                </a:spcBef>
                <a:defRPr sz="1600">
                  <a:solidFill>
                    <a:srgbClr val="000000"/>
                  </a:solidFill>
                  <a:latin typeface="+mn-lt"/>
                  <a:ea typeface="+mn-ea"/>
                  <a:cs typeface="+mn-cs"/>
                  <a:sym typeface="Helvetica"/>
                </a:defRPr>
              </a:pPr>
              <a:r>
                <a:rPr sz="1600" dirty="0">
                  <a:latin typeface="Helvetica" panose="020B0604020202020204" pitchFamily="34" charset="0"/>
                  <a:cs typeface="Helvetica" panose="020B0604020202020204" pitchFamily="34" charset="0"/>
                </a:rPr>
                <a:t>Small yield gap </a:t>
              </a:r>
              <a:r>
                <a:rPr lang="en-GB" sz="1600" dirty="0">
                  <a:latin typeface="Helvetica" panose="020B0604020202020204" pitchFamily="34" charset="0"/>
                  <a:cs typeface="Helvetica" panose="020B0604020202020204" pitchFamily="34" charset="0"/>
                </a:rPr>
                <a:t>attributed t</a:t>
              </a:r>
              <a:r>
                <a:rPr sz="1600" dirty="0">
                  <a:latin typeface="Helvetica" panose="020B0604020202020204" pitchFamily="34" charset="0"/>
                  <a:cs typeface="Helvetica" panose="020B0604020202020204" pitchFamily="34" charset="0"/>
                </a:rPr>
                <a:t>o</a:t>
              </a:r>
              <a:endParaRPr lang="en-GB" sz="1600" dirty="0">
                <a:latin typeface="Helvetica" panose="020B0604020202020204" pitchFamily="34" charset="0"/>
                <a:cs typeface="Helvetica" panose="020B0604020202020204" pitchFamily="34" charset="0"/>
              </a:endParaRPr>
            </a:p>
            <a:p>
              <a:pPr algn="ctr">
                <a:spcBef>
                  <a:spcPts val="600"/>
                </a:spcBef>
                <a:defRPr sz="1600">
                  <a:solidFill>
                    <a:srgbClr val="000000"/>
                  </a:solidFill>
                  <a:latin typeface="+mn-lt"/>
                  <a:ea typeface="+mn-ea"/>
                  <a:cs typeface="+mn-cs"/>
                  <a:sym typeface="Helvetica"/>
                </a:defRPr>
              </a:pPr>
              <a:r>
                <a:rPr sz="1600" dirty="0">
                  <a:latin typeface="Helvetica" panose="020B0604020202020204" pitchFamily="34" charset="0"/>
                  <a:cs typeface="Helvetica" panose="020B0604020202020204" pitchFamily="34" charset="0"/>
                </a:rPr>
                <a:t> efficiency</a:t>
              </a:r>
              <a:r>
                <a:rPr lang="en-GB" sz="1600" dirty="0">
                  <a:latin typeface="Helvetica" panose="020B0604020202020204" pitchFamily="34" charset="0"/>
                  <a:cs typeface="Helvetica" panose="020B0604020202020204" pitchFamily="34" charset="0"/>
                </a:rPr>
                <a:t> yield </a:t>
              </a:r>
              <a:r>
                <a:rPr sz="1600" dirty="0">
                  <a:latin typeface="Helvetica" panose="020B0604020202020204" pitchFamily="34" charset="0"/>
                  <a:cs typeface="Helvetica" panose="020B0604020202020204" pitchFamily="34" charset="0"/>
                </a:rPr>
                <a:t>gaps.</a:t>
              </a:r>
              <a:endParaRPr lang="en-GB" sz="1600" dirty="0">
                <a:latin typeface="Helvetica" panose="020B0604020202020204" pitchFamily="34" charset="0"/>
                <a:cs typeface="Helvetica" panose="020B0604020202020204" pitchFamily="34" charset="0"/>
              </a:endParaRPr>
            </a:p>
            <a:p>
              <a:pPr algn="ctr">
                <a:spcBef>
                  <a:spcPts val="600"/>
                </a:spcBef>
                <a:defRPr sz="1600">
                  <a:solidFill>
                    <a:srgbClr val="000000"/>
                  </a:solidFill>
                  <a:latin typeface="+mn-lt"/>
                  <a:ea typeface="+mn-ea"/>
                  <a:cs typeface="+mn-cs"/>
                  <a:sym typeface="Helvetica"/>
                </a:defRPr>
              </a:pPr>
              <a:r>
                <a:rPr lang="en-GB" sz="1600" dirty="0">
                  <a:latin typeface="Helvetica" panose="020B0604020202020204" pitchFamily="34" charset="0"/>
                  <a:cs typeface="Helvetica" panose="020B0604020202020204" pitchFamily="34" charset="0"/>
                  <a:sym typeface="Helvetica"/>
                </a:rPr>
                <a:t>Silva et al. (2017b, AgSys)</a:t>
              </a:r>
            </a:p>
          </p:txBody>
        </p:sp>
      </p:grpSp>
      <p:grpSp>
        <p:nvGrpSpPr>
          <p:cNvPr id="15" name="Group 3">
            <a:extLst>
              <a:ext uri="{FF2B5EF4-FFF2-40B4-BE49-F238E27FC236}">
                <a16:creationId xmlns:a16="http://schemas.microsoft.com/office/drawing/2014/main" id="{2B572F3F-ACFD-ECEC-9E23-B29E9D7D44CB}"/>
              </a:ext>
            </a:extLst>
          </p:cNvPr>
          <p:cNvGrpSpPr/>
          <p:nvPr/>
        </p:nvGrpSpPr>
        <p:grpSpPr>
          <a:xfrm>
            <a:off x="1212632" y="1570583"/>
            <a:ext cx="7433200" cy="2627531"/>
            <a:chOff x="-95799" y="-270955"/>
            <a:chExt cx="7433198" cy="2627529"/>
          </a:xfrm>
        </p:grpSpPr>
        <p:sp>
          <p:nvSpPr>
            <p:cNvPr id="16" name="Straight Connector 30">
              <a:extLst>
                <a:ext uri="{FF2B5EF4-FFF2-40B4-BE49-F238E27FC236}">
                  <a16:creationId xmlns:a16="http://schemas.microsoft.com/office/drawing/2014/main" id="{6ECA1079-506B-5FA0-ECBF-2C1CC92A3C6E}"/>
                </a:ext>
              </a:extLst>
            </p:cNvPr>
            <p:cNvSpPr/>
            <p:nvPr/>
          </p:nvSpPr>
          <p:spPr>
            <a:xfrm>
              <a:off x="-95799" y="2356573"/>
              <a:ext cx="1044000" cy="1"/>
            </a:xfrm>
            <a:prstGeom prst="line">
              <a:avLst/>
            </a:prstGeom>
            <a:noFill/>
            <a:ln w="57150" cap="flat">
              <a:solidFill>
                <a:srgbClr val="CC0000"/>
              </a:solidFill>
              <a:prstDash val="solid"/>
              <a:round/>
            </a:ln>
            <a:effectLst/>
          </p:spPr>
          <p:txBody>
            <a:bodyPr wrap="square" lIns="45719" tIns="45719" rIns="45719" bIns="45719" numCol="1" anchor="t">
              <a:noAutofit/>
            </a:bodyPr>
            <a:lstStyle/>
            <a:p>
              <a:endParaRPr/>
            </a:p>
          </p:txBody>
        </p:sp>
        <p:sp>
          <p:nvSpPr>
            <p:cNvPr id="17" name="Rectangle 29">
              <a:extLst>
                <a:ext uri="{FF2B5EF4-FFF2-40B4-BE49-F238E27FC236}">
                  <a16:creationId xmlns:a16="http://schemas.microsoft.com/office/drawing/2014/main" id="{6908D9FE-CC20-10EC-F4CB-CC34E3F81D98}"/>
                </a:ext>
              </a:extLst>
            </p:cNvPr>
            <p:cNvSpPr/>
            <p:nvPr/>
          </p:nvSpPr>
          <p:spPr>
            <a:xfrm>
              <a:off x="3675782" y="-270955"/>
              <a:ext cx="3661617" cy="1231103"/>
            </a:xfrm>
            <a:prstGeom prst="rect">
              <a:avLst/>
            </a:prstGeom>
            <a:solidFill>
              <a:schemeClr val="accent6">
                <a:lumMod val="40000"/>
                <a:lumOff val="60000"/>
              </a:schemeClr>
            </a:solidFill>
            <a:ln w="12700" cap="flat">
              <a:solidFill>
                <a:schemeClr val="accent4">
                  <a:lumMod val="50000"/>
                </a:schemeClr>
              </a:solidFill>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spcBef>
                  <a:spcPts val="600"/>
                </a:spcBef>
                <a:defRPr sz="1600" b="1">
                  <a:solidFill>
                    <a:srgbClr val="000000"/>
                  </a:solidFill>
                  <a:latin typeface="+mn-lt"/>
                  <a:ea typeface="+mn-ea"/>
                  <a:cs typeface="+mn-cs"/>
                  <a:sym typeface="Helvetica"/>
                </a:defRPr>
              </a:pPr>
              <a:r>
                <a:rPr sz="1600" dirty="0">
                  <a:latin typeface="Helvetica" panose="020B0604020202020204" pitchFamily="34" charset="0"/>
                  <a:cs typeface="Helvetica" panose="020B0604020202020204" pitchFamily="34" charset="0"/>
                </a:rPr>
                <a:t>Southern Ethiopia</a:t>
              </a:r>
            </a:p>
            <a:p>
              <a:pPr algn="ctr">
                <a:spcBef>
                  <a:spcPts val="600"/>
                </a:spcBef>
                <a:defRPr sz="1600">
                  <a:solidFill>
                    <a:srgbClr val="000000"/>
                  </a:solidFill>
                  <a:latin typeface="+mn-lt"/>
                  <a:ea typeface="+mn-ea"/>
                  <a:cs typeface="+mn-cs"/>
                  <a:sym typeface="Helvetica"/>
                </a:defRPr>
              </a:pPr>
              <a:r>
                <a:rPr sz="1600" dirty="0">
                  <a:latin typeface="Helvetica" panose="020B0604020202020204" pitchFamily="34" charset="0"/>
                  <a:cs typeface="Helvetica" panose="020B0604020202020204" pitchFamily="34" charset="0"/>
                </a:rPr>
                <a:t>Large yield gap </a:t>
              </a:r>
              <a:r>
                <a:rPr lang="en-GB" sz="1600" dirty="0">
                  <a:latin typeface="Helvetica" panose="020B0604020202020204" pitchFamily="34" charset="0"/>
                  <a:cs typeface="Helvetica" panose="020B0604020202020204" pitchFamily="34" charset="0"/>
                </a:rPr>
                <a:t>attributed to</a:t>
              </a:r>
              <a:r>
                <a:rPr sz="1600" dirty="0">
                  <a:latin typeface="Helvetica" panose="020B0604020202020204" pitchFamily="34" charset="0"/>
                  <a:cs typeface="Helvetica" panose="020B0604020202020204" pitchFamily="34" charset="0"/>
                </a:rPr>
                <a:t> </a:t>
              </a:r>
              <a:r>
                <a:rPr lang="en-GB" sz="160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technology yield gaps. </a:t>
              </a:r>
              <a:endParaRPr lang="en-GB" sz="1600" dirty="0">
                <a:latin typeface="Helvetica" panose="020B0604020202020204" pitchFamily="34" charset="0"/>
                <a:cs typeface="Helvetica" panose="020B0604020202020204" pitchFamily="34" charset="0"/>
              </a:endParaRPr>
            </a:p>
            <a:p>
              <a:pPr algn="ctr">
                <a:spcBef>
                  <a:spcPts val="600"/>
                </a:spcBef>
                <a:defRPr sz="1600">
                  <a:solidFill>
                    <a:srgbClr val="000000"/>
                  </a:solidFill>
                  <a:latin typeface="+mn-lt"/>
                  <a:ea typeface="+mn-ea"/>
                  <a:cs typeface="+mn-cs"/>
                  <a:sym typeface="Helvetica"/>
                </a:defRPr>
              </a:pPr>
              <a:r>
                <a:rPr lang="en-GB" sz="1600" dirty="0">
                  <a:latin typeface="Helvetica" panose="020B0604020202020204" pitchFamily="34" charset="0"/>
                  <a:cs typeface="Helvetica" panose="020B0604020202020204" pitchFamily="34" charset="0"/>
                  <a:sym typeface="Helvetica"/>
                </a:rPr>
                <a:t>Silva et al. (AgSys, 2019)</a:t>
              </a:r>
              <a:endParaRPr lang="en-GB" sz="1600" dirty="0">
                <a:latin typeface="Helvetica" panose="020B0604020202020204" pitchFamily="34" charset="0"/>
                <a:cs typeface="Helvetica" panose="020B0604020202020204" pitchFamily="34" charset="0"/>
              </a:endParaRPr>
            </a:p>
          </p:txBody>
        </p:sp>
      </p:grpSp>
      <p:grpSp>
        <p:nvGrpSpPr>
          <p:cNvPr id="18" name="Group 5">
            <a:extLst>
              <a:ext uri="{FF2B5EF4-FFF2-40B4-BE49-F238E27FC236}">
                <a16:creationId xmlns:a16="http://schemas.microsoft.com/office/drawing/2014/main" id="{FD6606E8-C623-A148-DBD6-F7ACC4935FC2}"/>
              </a:ext>
            </a:extLst>
          </p:cNvPr>
          <p:cNvGrpSpPr/>
          <p:nvPr/>
        </p:nvGrpSpPr>
        <p:grpSpPr>
          <a:xfrm>
            <a:off x="2292441" y="3020499"/>
            <a:ext cx="6353391" cy="1308048"/>
            <a:chOff x="-69915" y="-15191"/>
            <a:chExt cx="6081753" cy="1308045"/>
          </a:xfrm>
        </p:grpSpPr>
        <p:sp>
          <p:nvSpPr>
            <p:cNvPr id="19" name="Straight Connector 34">
              <a:extLst>
                <a:ext uri="{FF2B5EF4-FFF2-40B4-BE49-F238E27FC236}">
                  <a16:creationId xmlns:a16="http://schemas.microsoft.com/office/drawing/2014/main" id="{BECD8BB0-C6A5-35FA-2B28-57EF6D4C00A8}"/>
                </a:ext>
              </a:extLst>
            </p:cNvPr>
            <p:cNvSpPr/>
            <p:nvPr/>
          </p:nvSpPr>
          <p:spPr>
            <a:xfrm>
              <a:off x="-69915" y="299729"/>
              <a:ext cx="1044001" cy="2786"/>
            </a:xfrm>
            <a:prstGeom prst="line">
              <a:avLst/>
            </a:prstGeom>
            <a:noFill/>
            <a:ln w="57150" cap="flat">
              <a:solidFill>
                <a:schemeClr val="accent1">
                  <a:lumMod val="50000"/>
                </a:schemeClr>
              </a:solidFill>
              <a:prstDash val="solid"/>
              <a:round/>
            </a:ln>
            <a:effectLst/>
          </p:spPr>
          <p:txBody>
            <a:bodyPr wrap="square" lIns="45719" tIns="45719" rIns="45719" bIns="45719" numCol="1" anchor="t">
              <a:noAutofit/>
            </a:bodyPr>
            <a:lstStyle/>
            <a:p>
              <a:endParaRPr/>
            </a:p>
          </p:txBody>
        </p:sp>
        <p:sp>
          <p:nvSpPr>
            <p:cNvPr id="20" name="Rectangle 31">
              <a:extLst>
                <a:ext uri="{FF2B5EF4-FFF2-40B4-BE49-F238E27FC236}">
                  <a16:creationId xmlns:a16="http://schemas.microsoft.com/office/drawing/2014/main" id="{A8914E59-CD1E-AF15-9A6E-0B52AD6545A7}"/>
                </a:ext>
              </a:extLst>
            </p:cNvPr>
            <p:cNvSpPr/>
            <p:nvPr/>
          </p:nvSpPr>
          <p:spPr>
            <a:xfrm>
              <a:off x="2506772" y="-15191"/>
              <a:ext cx="3505066" cy="1308045"/>
            </a:xfrm>
            <a:prstGeom prst="rect">
              <a:avLst/>
            </a:prstGeom>
            <a:solidFill>
              <a:schemeClr val="accent1">
                <a:lumMod val="40000"/>
                <a:lumOff val="60000"/>
              </a:schemeClr>
            </a:solidFill>
            <a:ln w="12700" cap="flat">
              <a:solidFill>
                <a:schemeClr val="tx2">
                  <a:lumMod val="50000"/>
                </a:schemeClr>
              </a:solidFill>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spcBef>
                  <a:spcPts val="600"/>
                </a:spcBef>
                <a:defRPr sz="1600" b="1">
                  <a:solidFill>
                    <a:srgbClr val="000000"/>
                  </a:solidFill>
                  <a:latin typeface="+mn-lt"/>
                  <a:ea typeface="+mn-ea"/>
                  <a:cs typeface="+mn-cs"/>
                  <a:sym typeface="Helvetica"/>
                </a:defRPr>
              </a:pPr>
              <a:r>
                <a:rPr sz="1600" dirty="0">
                  <a:latin typeface="Helvetica" panose="020B0604020202020204" pitchFamily="34" charset="0"/>
                  <a:cs typeface="Helvetica" panose="020B0604020202020204" pitchFamily="34" charset="0"/>
                </a:rPr>
                <a:t>Central Luzon, Philippines</a:t>
              </a:r>
            </a:p>
            <a:p>
              <a:pPr algn="ctr">
                <a:spcBef>
                  <a:spcPts val="600"/>
                </a:spcBef>
                <a:defRPr sz="1600">
                  <a:solidFill>
                    <a:srgbClr val="000000"/>
                  </a:solidFill>
                  <a:latin typeface="+mn-lt"/>
                  <a:ea typeface="+mn-ea"/>
                  <a:cs typeface="+mn-cs"/>
                  <a:sym typeface="Helvetica"/>
                </a:defRPr>
              </a:pPr>
              <a:r>
                <a:rPr sz="1600" dirty="0">
                  <a:latin typeface="Helvetica" panose="020B0604020202020204" pitchFamily="34" charset="0"/>
                  <a:cs typeface="Helvetica" panose="020B0604020202020204" pitchFamily="34" charset="0"/>
                </a:rPr>
                <a:t>Medium yield gap due to efficiency,</a:t>
              </a:r>
              <a:endParaRPr lang="en-GB" sz="1600" dirty="0">
                <a:latin typeface="Helvetica" panose="020B0604020202020204" pitchFamily="34" charset="0"/>
                <a:cs typeface="Helvetica" panose="020B0604020202020204" pitchFamily="34" charset="0"/>
              </a:endParaRPr>
            </a:p>
            <a:p>
              <a:pPr algn="ctr">
                <a:spcBef>
                  <a:spcPts val="600"/>
                </a:spcBef>
                <a:defRPr sz="1600">
                  <a:solidFill>
                    <a:srgbClr val="000000"/>
                  </a:solidFill>
                  <a:latin typeface="+mn-lt"/>
                  <a:ea typeface="+mn-ea"/>
                  <a:cs typeface="+mn-cs"/>
                  <a:sym typeface="Helvetica"/>
                </a:defRPr>
              </a:pPr>
              <a:r>
                <a:rPr sz="1600" dirty="0">
                  <a:latin typeface="Helvetica" panose="020B0604020202020204" pitchFamily="34" charset="0"/>
                  <a:cs typeface="Helvetica" panose="020B0604020202020204" pitchFamily="34" charset="0"/>
                </a:rPr>
                <a:t>resource and technology yield gaps.</a:t>
              </a:r>
              <a:endParaRPr lang="en-GB" sz="1600" dirty="0">
                <a:latin typeface="Helvetica" panose="020B0604020202020204" pitchFamily="34" charset="0"/>
                <a:cs typeface="Helvetica" panose="020B0604020202020204" pitchFamily="34" charset="0"/>
              </a:endParaRPr>
            </a:p>
            <a:p>
              <a:pPr algn="ctr">
                <a:spcBef>
                  <a:spcPts val="600"/>
                </a:spcBef>
                <a:defRPr sz="1600">
                  <a:solidFill>
                    <a:srgbClr val="000000"/>
                  </a:solidFill>
                  <a:latin typeface="+mn-lt"/>
                  <a:ea typeface="+mn-ea"/>
                  <a:cs typeface="+mn-cs"/>
                  <a:sym typeface="Helvetica"/>
                </a:defRPr>
              </a:pPr>
              <a:r>
                <a:rPr lang="en-GB" sz="1600" dirty="0">
                  <a:latin typeface="Helvetica" panose="020B0604020202020204" pitchFamily="34" charset="0"/>
                  <a:cs typeface="Helvetica" panose="020B0604020202020204" pitchFamily="34" charset="0"/>
                  <a:sym typeface="Helvetica"/>
                </a:rPr>
                <a:t>Silva et al. (2017a, EJA)</a:t>
              </a:r>
            </a:p>
          </p:txBody>
        </p:sp>
      </p:grpSp>
      <p:sp>
        <p:nvSpPr>
          <p:cNvPr id="21" name="Title 1">
            <a:extLst>
              <a:ext uri="{FF2B5EF4-FFF2-40B4-BE49-F238E27FC236}">
                <a16:creationId xmlns:a16="http://schemas.microsoft.com/office/drawing/2014/main" id="{2144D9C2-EB00-11DC-F14F-8256488442D2}"/>
              </a:ext>
            </a:extLst>
          </p:cNvPr>
          <p:cNvSpPr>
            <a:spLocks noGrp="1"/>
          </p:cNvSpPr>
          <p:nvPr>
            <p:ph type="title"/>
          </p:nvPr>
        </p:nvSpPr>
        <p:spPr>
          <a:xfrm>
            <a:off x="360617" y="286788"/>
            <a:ext cx="8418106" cy="1143000"/>
          </a:xfrm>
        </p:spPr>
        <p:txBody>
          <a:bodyPr/>
          <a:lstStyle/>
          <a:p>
            <a:pPr algn="l">
              <a:spcAft>
                <a:spcPts val="0"/>
              </a:spcAft>
            </a:pPr>
            <a:r>
              <a:rPr lang="en-US" sz="3600" dirty="0"/>
              <a:t>Stochastic frontier analysis</a:t>
            </a:r>
          </a:p>
        </p:txBody>
      </p:sp>
    </p:spTree>
    <p:extLst>
      <p:ext uri="{BB962C8B-B14F-4D97-AF65-F5344CB8AC3E}">
        <p14:creationId xmlns:p14="http://schemas.microsoft.com/office/powerpoint/2010/main" val="64490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dvAuto="0"/>
      <p:bldP spid="15" grpId="0" animBg="1" advAuto="0"/>
      <p:bldP spid="18"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diagram, scatter chart&#10;&#10;Description automatically generated">
            <a:extLst>
              <a:ext uri="{FF2B5EF4-FFF2-40B4-BE49-F238E27FC236}">
                <a16:creationId xmlns:a16="http://schemas.microsoft.com/office/drawing/2014/main" id="{E6830661-94F1-E4D9-F031-BE52E1C89F29}"/>
              </a:ext>
            </a:extLst>
          </p:cNvPr>
          <p:cNvPicPr>
            <a:picLocks noChangeAspect="1"/>
          </p:cNvPicPr>
          <p:nvPr/>
        </p:nvPicPr>
        <p:blipFill rotWithShape="1">
          <a:blip r:embed="rId2">
            <a:extLst>
              <a:ext uri="{28A0092B-C50C-407E-A947-70E740481C1C}">
                <a14:useLocalDpi xmlns:a14="http://schemas.microsoft.com/office/drawing/2010/main" val="0"/>
              </a:ext>
            </a:extLst>
          </a:blip>
          <a:srcRect l="51010" b="55081"/>
          <a:stretch/>
        </p:blipFill>
        <p:spPr>
          <a:xfrm>
            <a:off x="666949" y="1777098"/>
            <a:ext cx="7994822" cy="3588174"/>
          </a:xfrm>
          <a:prstGeom prst="rect">
            <a:avLst/>
          </a:prstGeom>
        </p:spPr>
      </p:pic>
      <p:pic>
        <p:nvPicPr>
          <p:cNvPr id="5" name="Picture 4" descr="Chart, diagram, scatter chart&#10;&#10;Description automatically generated">
            <a:extLst>
              <a:ext uri="{FF2B5EF4-FFF2-40B4-BE49-F238E27FC236}">
                <a16:creationId xmlns:a16="http://schemas.microsoft.com/office/drawing/2014/main" id="{929F4CB8-D390-3BD3-45EA-AEB5CA1B3EF9}"/>
              </a:ext>
            </a:extLst>
          </p:cNvPr>
          <p:cNvPicPr>
            <a:picLocks noChangeAspect="1"/>
          </p:cNvPicPr>
          <p:nvPr/>
        </p:nvPicPr>
        <p:blipFill rotWithShape="1">
          <a:blip r:embed="rId2">
            <a:extLst>
              <a:ext uri="{28A0092B-C50C-407E-A947-70E740481C1C}">
                <a14:useLocalDpi xmlns:a14="http://schemas.microsoft.com/office/drawing/2010/main" val="0"/>
              </a:ext>
            </a:extLst>
          </a:blip>
          <a:srcRect l="51010" t="95559"/>
          <a:stretch/>
        </p:blipFill>
        <p:spPr>
          <a:xfrm>
            <a:off x="666948" y="5379855"/>
            <a:ext cx="7994823" cy="354748"/>
          </a:xfrm>
          <a:prstGeom prst="rect">
            <a:avLst/>
          </a:prstGeom>
        </p:spPr>
      </p:pic>
      <p:pic>
        <p:nvPicPr>
          <p:cNvPr id="7" name="Picture 6" descr="Chart, diagram, scatter chart&#10;&#10;Description automatically generated">
            <a:extLst>
              <a:ext uri="{FF2B5EF4-FFF2-40B4-BE49-F238E27FC236}">
                <a16:creationId xmlns:a16="http://schemas.microsoft.com/office/drawing/2014/main" id="{17C6AF5C-BABF-43CE-3DBD-4B728197D41C}"/>
              </a:ext>
            </a:extLst>
          </p:cNvPr>
          <p:cNvPicPr>
            <a:picLocks noChangeAspect="1"/>
          </p:cNvPicPr>
          <p:nvPr/>
        </p:nvPicPr>
        <p:blipFill rotWithShape="1">
          <a:blip r:embed="rId2">
            <a:extLst>
              <a:ext uri="{28A0092B-C50C-407E-A947-70E740481C1C}">
                <a14:useLocalDpi xmlns:a14="http://schemas.microsoft.com/office/drawing/2010/main" val="0"/>
              </a:ext>
            </a:extLst>
          </a:blip>
          <a:srcRect l="-23" r="98276" b="55081"/>
          <a:stretch/>
        </p:blipFill>
        <p:spPr>
          <a:xfrm>
            <a:off x="450567" y="1791685"/>
            <a:ext cx="284981" cy="3588170"/>
          </a:xfrm>
          <a:prstGeom prst="rect">
            <a:avLst/>
          </a:prstGeom>
        </p:spPr>
      </p:pic>
      <p:sp>
        <p:nvSpPr>
          <p:cNvPr id="8" name="TextBox 7">
            <a:extLst>
              <a:ext uri="{FF2B5EF4-FFF2-40B4-BE49-F238E27FC236}">
                <a16:creationId xmlns:a16="http://schemas.microsoft.com/office/drawing/2014/main" id="{87F224F0-E666-6ECB-969F-3D32F7B73D90}"/>
              </a:ext>
            </a:extLst>
          </p:cNvPr>
          <p:cNvSpPr txBox="1"/>
          <p:nvPr/>
        </p:nvSpPr>
        <p:spPr>
          <a:xfrm>
            <a:off x="268694" y="6228789"/>
            <a:ext cx="3053289" cy="369332"/>
          </a:xfrm>
          <a:prstGeom prst="rect">
            <a:avLst/>
          </a:prstGeom>
          <a:noFill/>
        </p:spPr>
        <p:txBody>
          <a:bodyPr wrap="square">
            <a:spAutoFit/>
          </a:bodyPr>
          <a:lstStyle/>
          <a:p>
            <a:pPr algn="ctr"/>
            <a:r>
              <a:rPr lang="en-ZW" sz="1800" dirty="0">
                <a:latin typeface="Helvetica" panose="020B0604020202020204" pitchFamily="34" charset="0"/>
                <a:cs typeface="Helvetica" panose="020B0604020202020204" pitchFamily="34" charset="0"/>
              </a:rPr>
              <a:t>Silva et al. (2017, EJA) </a:t>
            </a:r>
          </a:p>
        </p:txBody>
      </p:sp>
      <p:sp>
        <p:nvSpPr>
          <p:cNvPr id="11" name="Title 1">
            <a:extLst>
              <a:ext uri="{FF2B5EF4-FFF2-40B4-BE49-F238E27FC236}">
                <a16:creationId xmlns:a16="http://schemas.microsoft.com/office/drawing/2014/main" id="{15EB07CD-FB42-B635-066A-F1FCE94BDE47}"/>
              </a:ext>
            </a:extLst>
          </p:cNvPr>
          <p:cNvSpPr>
            <a:spLocks noGrp="1"/>
          </p:cNvSpPr>
          <p:nvPr>
            <p:ph type="title"/>
          </p:nvPr>
        </p:nvSpPr>
        <p:spPr>
          <a:xfrm>
            <a:off x="360617" y="286788"/>
            <a:ext cx="8418106" cy="1143000"/>
          </a:xfrm>
        </p:spPr>
        <p:txBody>
          <a:bodyPr/>
          <a:lstStyle/>
          <a:p>
            <a:pPr algn="l">
              <a:spcAft>
                <a:spcPts val="0"/>
              </a:spcAft>
            </a:pPr>
            <a:r>
              <a:rPr lang="en-US" sz="3600" dirty="0"/>
              <a:t>Stochastic frontier analysis</a:t>
            </a:r>
          </a:p>
        </p:txBody>
      </p:sp>
    </p:spTree>
    <p:extLst>
      <p:ext uri="{BB962C8B-B14F-4D97-AF65-F5344CB8AC3E}">
        <p14:creationId xmlns:p14="http://schemas.microsoft.com/office/powerpoint/2010/main" val="1775400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1F09700-C455-9D2D-54AD-E477AFA673D5}"/>
              </a:ext>
            </a:extLst>
          </p:cNvPr>
          <p:cNvSpPr>
            <a:spLocks noGrp="1"/>
          </p:cNvSpPr>
          <p:nvPr>
            <p:ph type="title"/>
          </p:nvPr>
        </p:nvSpPr>
        <p:spPr>
          <a:xfrm>
            <a:off x="457200" y="274638"/>
            <a:ext cx="8229600" cy="1143000"/>
          </a:xfrm>
        </p:spPr>
        <p:txBody>
          <a:bodyPr/>
          <a:lstStyle/>
          <a:p>
            <a:pPr algn="l">
              <a:spcAft>
                <a:spcPts val="0"/>
              </a:spcAft>
            </a:pPr>
            <a:r>
              <a:rPr lang="en-US" sz="3600" dirty="0"/>
              <a:t>Boundary line analysis</a:t>
            </a:r>
            <a:endParaRPr lang="en-US" sz="2000" dirty="0"/>
          </a:p>
        </p:txBody>
      </p:sp>
    </p:spTree>
    <p:extLst>
      <p:ext uri="{BB962C8B-B14F-4D97-AF65-F5344CB8AC3E}">
        <p14:creationId xmlns:p14="http://schemas.microsoft.com/office/powerpoint/2010/main" val="2476132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23EAC1-FEE1-C2FE-0238-94E2EE896B44}"/>
              </a:ext>
            </a:extLst>
          </p:cNvPr>
          <p:cNvSpPr txBox="1"/>
          <p:nvPr/>
        </p:nvSpPr>
        <p:spPr>
          <a:xfrm>
            <a:off x="756142" y="1777734"/>
            <a:ext cx="7631715" cy="2308324"/>
          </a:xfrm>
          <a:prstGeom prst="rect">
            <a:avLst/>
          </a:prstGeom>
          <a:noFill/>
        </p:spPr>
        <p:txBody>
          <a:bodyPr wrap="square" rtlCol="0">
            <a:spAutoFit/>
          </a:bodyPr>
          <a:lstStyle/>
          <a:p>
            <a:r>
              <a:rPr lang="en-ZW" dirty="0">
                <a:latin typeface="Helvetica" panose="020B0604020202020204" pitchFamily="34" charset="0"/>
                <a:cs typeface="Helvetica" panose="020B0604020202020204" pitchFamily="34" charset="0"/>
              </a:rPr>
              <a:t>Tree-based methods: CART and random forest – interface between complexity and interpretability</a:t>
            </a:r>
          </a:p>
          <a:p>
            <a:endParaRPr lang="en-ZW" dirty="0">
              <a:latin typeface="Helvetica" panose="020B0604020202020204" pitchFamily="34" charset="0"/>
              <a:cs typeface="Helvetica" panose="020B0604020202020204" pitchFamily="34" charset="0"/>
            </a:endParaRPr>
          </a:p>
          <a:p>
            <a:r>
              <a:rPr lang="en-ZW" dirty="0">
                <a:latin typeface="Helvetica" panose="020B0604020202020204" pitchFamily="34" charset="0"/>
                <a:cs typeface="Helvetica" panose="020B0604020202020204" pitchFamily="34" charset="0"/>
              </a:rPr>
              <a:t>Most to explain yield variability so far but can also be used for YGD if used to predict stepwise yield increments from most important variables. Not tried to date though, so good test case is needed.</a:t>
            </a:r>
          </a:p>
          <a:p>
            <a:endParaRPr lang="en-ZW" dirty="0">
              <a:latin typeface="Helvetica" panose="020B0604020202020204" pitchFamily="34" charset="0"/>
              <a:cs typeface="Helvetica" panose="020B0604020202020204" pitchFamily="34" charset="0"/>
            </a:endParaRPr>
          </a:p>
          <a:p>
            <a:endParaRPr lang="en-ZW" dirty="0">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DC343681-7043-A3D5-F844-35620C1184E3}"/>
              </a:ext>
            </a:extLst>
          </p:cNvPr>
          <p:cNvPicPr>
            <a:picLocks noChangeAspect="1"/>
          </p:cNvPicPr>
          <p:nvPr/>
        </p:nvPicPr>
        <p:blipFill rotWithShape="1">
          <a:blip r:embed="rId3"/>
          <a:srcRect l="35252" t="26611" r="17273" b="37295"/>
          <a:stretch/>
        </p:blipFill>
        <p:spPr>
          <a:xfrm>
            <a:off x="3133741" y="3721552"/>
            <a:ext cx="5626949" cy="2406418"/>
          </a:xfrm>
          <a:prstGeom prst="rect">
            <a:avLst/>
          </a:prstGeom>
        </p:spPr>
      </p:pic>
      <p:sp>
        <p:nvSpPr>
          <p:cNvPr id="6" name="TextBox 5">
            <a:extLst>
              <a:ext uri="{FF2B5EF4-FFF2-40B4-BE49-F238E27FC236}">
                <a16:creationId xmlns:a16="http://schemas.microsoft.com/office/drawing/2014/main" id="{25297939-5AF9-E53B-12DA-D2026F1707E9}"/>
              </a:ext>
            </a:extLst>
          </p:cNvPr>
          <p:cNvSpPr txBox="1"/>
          <p:nvPr/>
        </p:nvSpPr>
        <p:spPr>
          <a:xfrm>
            <a:off x="3318466" y="3361456"/>
            <a:ext cx="4634602"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Just an example but there are many others:</a:t>
            </a:r>
            <a:endParaRPr lang="en-ZW" dirty="0">
              <a:latin typeface="Helvetica" panose="020B0604020202020204" pitchFamily="34" charset="0"/>
              <a:cs typeface="Helvetica" panose="020B0604020202020204" pitchFamily="34" charset="0"/>
            </a:endParaRPr>
          </a:p>
        </p:txBody>
      </p:sp>
      <p:sp>
        <p:nvSpPr>
          <p:cNvPr id="7" name="Title 1">
            <a:extLst>
              <a:ext uri="{FF2B5EF4-FFF2-40B4-BE49-F238E27FC236}">
                <a16:creationId xmlns:a16="http://schemas.microsoft.com/office/drawing/2014/main" id="{E4F1BD16-DA16-1FFA-F194-8185A78247F0}"/>
              </a:ext>
            </a:extLst>
          </p:cNvPr>
          <p:cNvSpPr>
            <a:spLocks noGrp="1"/>
          </p:cNvSpPr>
          <p:nvPr>
            <p:ph type="title"/>
          </p:nvPr>
        </p:nvSpPr>
        <p:spPr>
          <a:xfrm>
            <a:off x="457200" y="274638"/>
            <a:ext cx="8229600" cy="1143000"/>
          </a:xfrm>
        </p:spPr>
        <p:txBody>
          <a:bodyPr/>
          <a:lstStyle/>
          <a:p>
            <a:pPr algn="l">
              <a:spcAft>
                <a:spcPts val="0"/>
              </a:spcAft>
            </a:pPr>
            <a:r>
              <a:rPr lang="en-US" sz="3600" dirty="0"/>
              <a:t>Machine learning</a:t>
            </a:r>
            <a:endParaRPr lang="en-US" sz="2000" dirty="0"/>
          </a:p>
        </p:txBody>
      </p:sp>
    </p:spTree>
    <p:extLst>
      <p:ext uri="{BB962C8B-B14F-4D97-AF65-F5344CB8AC3E}">
        <p14:creationId xmlns:p14="http://schemas.microsoft.com/office/powerpoint/2010/main" val="1910483935"/>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18F0F-332F-0490-DE21-36DC5C6EC4AE}"/>
              </a:ext>
            </a:extLst>
          </p:cNvPr>
          <p:cNvSpPr>
            <a:spLocks noGrp="1"/>
          </p:cNvSpPr>
          <p:nvPr>
            <p:ph type="title"/>
          </p:nvPr>
        </p:nvSpPr>
        <p:spPr/>
        <p:txBody>
          <a:bodyPr/>
          <a:lstStyle/>
          <a:p>
            <a:pPr algn="l"/>
            <a:r>
              <a:rPr lang="en-US" sz="3600" dirty="0"/>
              <a:t>Future applications</a:t>
            </a:r>
          </a:p>
        </p:txBody>
      </p:sp>
      <p:sp>
        <p:nvSpPr>
          <p:cNvPr id="3" name="Text Placeholder 2">
            <a:extLst>
              <a:ext uri="{FF2B5EF4-FFF2-40B4-BE49-F238E27FC236}">
                <a16:creationId xmlns:a16="http://schemas.microsoft.com/office/drawing/2014/main" id="{24FC2338-88CB-D6C3-86D6-CCD51C3191C1}"/>
              </a:ext>
            </a:extLst>
          </p:cNvPr>
          <p:cNvSpPr>
            <a:spLocks noGrp="1"/>
          </p:cNvSpPr>
          <p:nvPr>
            <p:ph type="body" sz="quarter" idx="10"/>
          </p:nvPr>
        </p:nvSpPr>
        <p:spPr>
          <a:xfrm>
            <a:off x="662267" y="1815352"/>
            <a:ext cx="7819465" cy="3933265"/>
          </a:xfrm>
        </p:spPr>
        <p:txBody>
          <a:bodyPr/>
          <a:lstStyle/>
          <a:p>
            <a:r>
              <a:rPr lang="en-US" dirty="0">
                <a:solidFill>
                  <a:srgbClr val="0070C0"/>
                </a:solidFill>
              </a:rPr>
              <a:t>Prioritization of research and development efforts </a:t>
            </a:r>
          </a:p>
          <a:p>
            <a:r>
              <a:rPr lang="en-US" dirty="0">
                <a:solidFill>
                  <a:srgbClr val="0070C0"/>
                </a:solidFill>
              </a:rPr>
              <a:t>Prioritization of investments </a:t>
            </a:r>
          </a:p>
          <a:p>
            <a:r>
              <a:rPr lang="en-US" dirty="0">
                <a:solidFill>
                  <a:srgbClr val="0070C0"/>
                </a:solidFill>
              </a:rPr>
              <a:t>Informing national policies (e.g., Ethiopia’s MoA) </a:t>
            </a:r>
          </a:p>
          <a:p>
            <a:r>
              <a:rPr lang="en-US" dirty="0">
                <a:solidFill>
                  <a:srgbClr val="0070C0"/>
                </a:solidFill>
              </a:rPr>
              <a:t>Measurement/evaluation of agronomic gains (KPIs) </a:t>
            </a:r>
          </a:p>
          <a:p>
            <a:endParaRPr lang="en-US" dirty="0">
              <a:solidFill>
                <a:srgbClr val="0070C0"/>
              </a:solidFill>
            </a:endParaRPr>
          </a:p>
          <a:p>
            <a:endParaRPr lang="en-US" dirty="0"/>
          </a:p>
          <a:p>
            <a:endParaRPr lang="en-US" dirty="0"/>
          </a:p>
        </p:txBody>
      </p:sp>
      <p:sp>
        <p:nvSpPr>
          <p:cNvPr id="4" name="TextBox 3">
            <a:extLst>
              <a:ext uri="{FF2B5EF4-FFF2-40B4-BE49-F238E27FC236}">
                <a16:creationId xmlns:a16="http://schemas.microsoft.com/office/drawing/2014/main" id="{C097F32C-DFC1-0067-F639-F994DE2DA5C7}"/>
              </a:ext>
            </a:extLst>
          </p:cNvPr>
          <p:cNvSpPr txBox="1"/>
          <p:nvPr/>
        </p:nvSpPr>
        <p:spPr>
          <a:xfrm>
            <a:off x="512003" y="1634837"/>
            <a:ext cx="8193269" cy="3816429"/>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US" dirty="0">
                <a:latin typeface="Helvetica" panose="020B0604020202020204" pitchFamily="34" charset="0"/>
                <a:cs typeface="Helvetica" panose="020B0604020202020204" pitchFamily="34" charset="0"/>
              </a:rPr>
              <a:t>Standard database of farm practices for M x E across global South</a:t>
            </a:r>
          </a:p>
          <a:p>
            <a:pPr marL="285750" indent="-285750">
              <a:spcAft>
                <a:spcPts val="1200"/>
              </a:spcAft>
              <a:buFont typeface="Arial" panose="020B0604020202020204" pitchFamily="34" charset="0"/>
              <a:buChar char="•"/>
            </a:pPr>
            <a:r>
              <a:rPr lang="en-US" dirty="0">
                <a:latin typeface="Helvetica" panose="020B0604020202020204" pitchFamily="34" charset="0"/>
                <a:cs typeface="Helvetica" panose="020B0604020202020204" pitchFamily="34" charset="0"/>
              </a:rPr>
              <a:t>More investments in delineation of environmental units</a:t>
            </a:r>
          </a:p>
          <a:p>
            <a:pPr marL="285750" indent="-285750">
              <a:spcAft>
                <a:spcPts val="1200"/>
              </a:spcAft>
              <a:buFont typeface="Arial" panose="020B0604020202020204" pitchFamily="34" charset="0"/>
              <a:buChar char="•"/>
            </a:pPr>
            <a:r>
              <a:rPr lang="en-US" dirty="0">
                <a:latin typeface="Helvetica" panose="020B0604020202020204" pitchFamily="34" charset="0"/>
                <a:cs typeface="Helvetica" panose="020B0604020202020204" pitchFamily="34" charset="0"/>
              </a:rPr>
              <a:t>Minimum data requirements for different methods</a:t>
            </a:r>
          </a:p>
          <a:p>
            <a:pPr marL="285750" indent="-285750">
              <a:spcAft>
                <a:spcPts val="1200"/>
              </a:spcAft>
              <a:buFont typeface="Arial" panose="020B0604020202020204" pitchFamily="34" charset="0"/>
              <a:buChar char="•"/>
            </a:pPr>
            <a:r>
              <a:rPr lang="en-US" dirty="0">
                <a:latin typeface="Helvetica" panose="020B0604020202020204" pitchFamily="34" charset="0"/>
                <a:cs typeface="Helvetica" panose="020B0604020202020204" pitchFamily="34" charset="0"/>
              </a:rPr>
              <a:t>Move from data analysis to practice</a:t>
            </a:r>
          </a:p>
          <a:p>
            <a:pPr marL="285750" indent="-285750">
              <a:spcAft>
                <a:spcPts val="1200"/>
              </a:spcAft>
              <a:buFont typeface="Arial" panose="020B0604020202020204" pitchFamily="34" charset="0"/>
              <a:buChar char="•"/>
            </a:pPr>
            <a:r>
              <a:rPr lang="en-US" dirty="0">
                <a:solidFill>
                  <a:srgbClr val="0070C0"/>
                </a:solidFill>
                <a:latin typeface="Helvetica" panose="020B0604020202020204" pitchFamily="34" charset="0"/>
                <a:cs typeface="Helvetica" panose="020B0604020202020204" pitchFamily="34" charset="0"/>
              </a:rPr>
              <a:t>Cheaper, fast and scalable methods </a:t>
            </a:r>
          </a:p>
          <a:p>
            <a:pPr marL="285750" indent="-285750">
              <a:spcAft>
                <a:spcPts val="1200"/>
              </a:spcAft>
              <a:buFont typeface="Arial" panose="020B0604020202020204" pitchFamily="34" charset="0"/>
              <a:buChar char="•"/>
            </a:pPr>
            <a:r>
              <a:rPr lang="en-US" dirty="0">
                <a:solidFill>
                  <a:srgbClr val="0070C0"/>
                </a:solidFill>
                <a:latin typeface="Helvetica" panose="020B0604020202020204" pitchFamily="34" charset="0"/>
                <a:cs typeface="Helvetica" panose="020B0604020202020204" pitchFamily="34" charset="0"/>
              </a:rPr>
              <a:t>Web-based one stop resources for YGD </a:t>
            </a:r>
          </a:p>
          <a:p>
            <a:pPr marL="285750" indent="-285750">
              <a:spcAft>
                <a:spcPts val="1200"/>
              </a:spcAft>
              <a:buFont typeface="Arial" panose="020B0604020202020204" pitchFamily="34" charset="0"/>
              <a:buChar char="•"/>
            </a:pPr>
            <a:r>
              <a:rPr lang="en-US" dirty="0">
                <a:latin typeface="Helvetica" panose="020B0604020202020204" pitchFamily="34" charset="0"/>
                <a:cs typeface="Helvetica" panose="020B0604020202020204" pitchFamily="34" charset="0"/>
              </a:rPr>
              <a:t>Do we need new methods, better data, or both?</a:t>
            </a:r>
            <a:endParaRPr lang="en-ZW" dirty="0">
              <a:latin typeface="Helvetica" panose="020B0604020202020204" pitchFamily="34" charset="0"/>
              <a:cs typeface="Helvetica" panose="020B0604020202020204" pitchFamily="34" charset="0"/>
            </a:endParaRPr>
          </a:p>
          <a:p>
            <a:pPr marL="285750" indent="-285750">
              <a:spcAft>
                <a:spcPts val="1200"/>
              </a:spcAft>
              <a:buFont typeface="Arial" panose="020B0604020202020204" pitchFamily="34" charset="0"/>
              <a:buChar char="•"/>
            </a:pPr>
            <a:r>
              <a:rPr lang="en-ZW" dirty="0">
                <a:latin typeface="Helvetica" panose="020B0604020202020204" pitchFamily="34" charset="0"/>
                <a:cs typeface="Helvetica" panose="020B0604020202020204" pitchFamily="34" charset="0"/>
              </a:rPr>
              <a:t>Link with crop physiology (zooming in) and farm(ing) systems (zooming out)</a:t>
            </a:r>
          </a:p>
          <a:p>
            <a:pPr marL="285750" indent="-285750">
              <a:spcAft>
                <a:spcPts val="1200"/>
              </a:spcAft>
              <a:buFont typeface="Arial" panose="020B0604020202020204" pitchFamily="34" charset="0"/>
              <a:buChar char="•"/>
            </a:pPr>
            <a:r>
              <a:rPr lang="en-ZW" dirty="0">
                <a:latin typeface="Helvetica" panose="020B0604020202020204" pitchFamily="34" charset="0"/>
                <a:cs typeface="Helvetica" panose="020B0604020202020204" pitchFamily="34" charset="0"/>
              </a:rPr>
              <a:t>Other ideas?</a:t>
            </a:r>
          </a:p>
        </p:txBody>
      </p:sp>
    </p:spTree>
    <p:extLst>
      <p:ext uri="{BB962C8B-B14F-4D97-AF65-F5344CB8AC3E}">
        <p14:creationId xmlns:p14="http://schemas.microsoft.com/office/powerpoint/2010/main" val="3110749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0194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5F4070-6064-49AC-9450-D85260F38C5E}"/>
              </a:ext>
            </a:extLst>
          </p:cNvPr>
          <p:cNvSpPr txBox="1"/>
          <p:nvPr/>
        </p:nvSpPr>
        <p:spPr>
          <a:xfrm>
            <a:off x="900288" y="1417638"/>
            <a:ext cx="5847753" cy="4173643"/>
          </a:xfrm>
          <a:prstGeom prst="rect">
            <a:avLst/>
          </a:prstGeom>
          <a:noFill/>
        </p:spPr>
        <p:txBody>
          <a:bodyPr wrap="square" rtlCol="0">
            <a:spAutoFit/>
          </a:bodyPr>
          <a:lstStyle/>
          <a:p>
            <a:pPr marL="342900" indent="-342900" algn="just">
              <a:lnSpc>
                <a:spcPts val="3500"/>
              </a:lnSpc>
              <a:spcAft>
                <a:spcPts val="600"/>
              </a:spcAft>
              <a:buAutoNum type="arabicPeriod"/>
            </a:pPr>
            <a:r>
              <a:rPr lang="en-US" sz="2200" dirty="0">
                <a:latin typeface="Helvetica" panose="020B0604020202020204" pitchFamily="34" charset="0"/>
                <a:cs typeface="Helvetica" panose="020B0604020202020204" pitchFamily="34" charset="0"/>
              </a:rPr>
              <a:t>Introduction</a:t>
            </a:r>
          </a:p>
          <a:p>
            <a:pPr marL="342900" indent="-342900" algn="just">
              <a:lnSpc>
                <a:spcPts val="3500"/>
              </a:lnSpc>
              <a:spcAft>
                <a:spcPts val="600"/>
              </a:spcAft>
              <a:buAutoNum type="arabicPeriod"/>
            </a:pPr>
            <a:r>
              <a:rPr lang="en-US" sz="2200" dirty="0">
                <a:latin typeface="Helvetica" panose="020B0604020202020204" pitchFamily="34" charset="0"/>
                <a:cs typeface="Helvetica" panose="020B0604020202020204" pitchFamily="34" charset="0"/>
              </a:rPr>
              <a:t>Concepts of production ecology</a:t>
            </a:r>
          </a:p>
          <a:p>
            <a:pPr marL="342900" indent="-342900" algn="just">
              <a:lnSpc>
                <a:spcPts val="3500"/>
              </a:lnSpc>
              <a:spcAft>
                <a:spcPts val="600"/>
              </a:spcAft>
              <a:buAutoNum type="arabicPeriod"/>
            </a:pPr>
            <a:r>
              <a:rPr lang="en-US" sz="2200" dirty="0">
                <a:latin typeface="Helvetica" panose="020B0604020202020204" pitchFamily="34" charset="0"/>
                <a:cs typeface="Helvetica" panose="020B0604020202020204" pitchFamily="34" charset="0"/>
              </a:rPr>
              <a:t>Processed-based crop models</a:t>
            </a:r>
          </a:p>
          <a:p>
            <a:pPr marL="342900" indent="-342900" algn="just">
              <a:lnSpc>
                <a:spcPts val="3500"/>
              </a:lnSpc>
              <a:spcAft>
                <a:spcPts val="600"/>
              </a:spcAft>
              <a:buFont typeface="+mj-lt"/>
              <a:buAutoNum type="arabicPeriod"/>
            </a:pPr>
            <a:r>
              <a:rPr lang="en-US" sz="2200" dirty="0">
                <a:latin typeface="Helvetica" panose="020B0604020202020204" pitchFamily="34" charset="0"/>
                <a:cs typeface="Helvetica" panose="020B0604020202020204" pitchFamily="34" charset="0"/>
              </a:rPr>
              <a:t>Data-driven approaches</a:t>
            </a:r>
          </a:p>
          <a:p>
            <a:pPr marL="800100" lvl="1" indent="-342900" algn="just">
              <a:lnSpc>
                <a:spcPts val="3500"/>
              </a:lnSpc>
              <a:spcAft>
                <a:spcPts val="600"/>
              </a:spcAft>
              <a:buFont typeface="+mj-lt"/>
              <a:buAutoNum type="arabicPeriod"/>
            </a:pPr>
            <a:r>
              <a:rPr lang="en-US" sz="2200" dirty="0">
                <a:latin typeface="Helvetica" panose="020B0604020202020204" pitchFamily="34" charset="0"/>
                <a:cs typeface="Helvetica" panose="020B0604020202020204" pitchFamily="34" charset="0"/>
              </a:rPr>
              <a:t>Frontier analysis</a:t>
            </a:r>
          </a:p>
          <a:p>
            <a:pPr marL="800100" lvl="1" indent="-342900" algn="just">
              <a:lnSpc>
                <a:spcPts val="3500"/>
              </a:lnSpc>
              <a:spcAft>
                <a:spcPts val="600"/>
              </a:spcAft>
              <a:buFont typeface="+mj-lt"/>
              <a:buAutoNum type="arabicPeriod"/>
            </a:pPr>
            <a:r>
              <a:rPr lang="en-US" sz="2200" dirty="0">
                <a:latin typeface="Helvetica" panose="020B0604020202020204" pitchFamily="34" charset="0"/>
                <a:cs typeface="Helvetica" panose="020B0604020202020204" pitchFamily="34" charset="0"/>
              </a:rPr>
              <a:t>Machine learning</a:t>
            </a:r>
          </a:p>
          <a:p>
            <a:pPr marL="342900" indent="-342900" algn="just">
              <a:lnSpc>
                <a:spcPts val="3500"/>
              </a:lnSpc>
              <a:spcAft>
                <a:spcPts val="600"/>
              </a:spcAft>
              <a:buFont typeface="+mj-lt"/>
              <a:buAutoNum type="arabicPeriod"/>
            </a:pPr>
            <a:r>
              <a:rPr lang="en-US" sz="2200" strike="sngStrike" dirty="0">
                <a:latin typeface="Helvetica" panose="020B0604020202020204" pitchFamily="34" charset="0"/>
                <a:cs typeface="Helvetica" panose="020B0604020202020204" pitchFamily="34" charset="0"/>
              </a:rPr>
              <a:t>Experimental and expert-based methods</a:t>
            </a:r>
          </a:p>
          <a:p>
            <a:pPr marL="342900" indent="-342900" algn="just">
              <a:lnSpc>
                <a:spcPts val="3500"/>
              </a:lnSpc>
              <a:spcAft>
                <a:spcPts val="600"/>
              </a:spcAft>
              <a:buFont typeface="+mj-lt"/>
              <a:buAutoNum type="arabicPeriod"/>
            </a:pPr>
            <a:r>
              <a:rPr lang="en-US" sz="2200" dirty="0">
                <a:latin typeface="Helvetica" panose="020B0604020202020204" pitchFamily="34" charset="0"/>
                <a:cs typeface="Helvetica" panose="020B0604020202020204" pitchFamily="34" charset="0"/>
              </a:rPr>
              <a:t>Future applications</a:t>
            </a:r>
          </a:p>
        </p:txBody>
      </p:sp>
      <p:sp>
        <p:nvSpPr>
          <p:cNvPr id="6" name="Title 1">
            <a:extLst>
              <a:ext uri="{FF2B5EF4-FFF2-40B4-BE49-F238E27FC236}">
                <a16:creationId xmlns:a16="http://schemas.microsoft.com/office/drawing/2014/main" id="{6CF2ED61-C323-9B45-0C21-15B7E77A25F5}"/>
              </a:ext>
            </a:extLst>
          </p:cNvPr>
          <p:cNvSpPr>
            <a:spLocks noGrp="1"/>
          </p:cNvSpPr>
          <p:nvPr>
            <p:ph type="title"/>
          </p:nvPr>
        </p:nvSpPr>
        <p:spPr>
          <a:xfrm>
            <a:off x="457200" y="274638"/>
            <a:ext cx="8229600" cy="1143000"/>
          </a:xfrm>
        </p:spPr>
        <p:txBody>
          <a:bodyPr/>
          <a:lstStyle/>
          <a:p>
            <a:pPr algn="l"/>
            <a:r>
              <a:rPr lang="en-US" sz="3600" dirty="0"/>
              <a:t>Table of contents</a:t>
            </a:r>
          </a:p>
        </p:txBody>
      </p:sp>
    </p:spTree>
    <p:extLst>
      <p:ext uri="{BB962C8B-B14F-4D97-AF65-F5344CB8AC3E}">
        <p14:creationId xmlns:p14="http://schemas.microsoft.com/office/powerpoint/2010/main" val="2103841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5F4070-6064-49AC-9450-D85260F38C5E}"/>
              </a:ext>
            </a:extLst>
          </p:cNvPr>
          <p:cNvSpPr txBox="1"/>
          <p:nvPr/>
        </p:nvSpPr>
        <p:spPr>
          <a:xfrm>
            <a:off x="713509" y="1191347"/>
            <a:ext cx="7716981" cy="4511491"/>
          </a:xfrm>
          <a:prstGeom prst="rect">
            <a:avLst/>
          </a:prstGeom>
          <a:noFill/>
        </p:spPr>
        <p:txBody>
          <a:bodyPr wrap="square" rtlCol="0">
            <a:spAutoFit/>
          </a:bodyPr>
          <a:lstStyle/>
          <a:p>
            <a:pPr marL="342900" indent="-342900" algn="just">
              <a:lnSpc>
                <a:spcPts val="3000"/>
              </a:lnSpc>
              <a:spcAft>
                <a:spcPts val="1200"/>
              </a:spcAft>
              <a:buAutoNum type="arabicPeriod"/>
            </a:pPr>
            <a:r>
              <a:rPr lang="en-US" dirty="0">
                <a:latin typeface="Helvetica" panose="020B0604020202020204" pitchFamily="34" charset="0"/>
                <a:cs typeface="Helvetica" panose="020B0604020202020204" pitchFamily="34" charset="0"/>
              </a:rPr>
              <a:t>Growing interest in identifying causes behind yield gaps in the context of global food security and resource-use efficiency</a:t>
            </a:r>
          </a:p>
          <a:p>
            <a:pPr marL="342900" indent="-342900" algn="just">
              <a:lnSpc>
                <a:spcPts val="3000"/>
              </a:lnSpc>
              <a:spcAft>
                <a:spcPts val="1200"/>
              </a:spcAft>
              <a:buAutoNum type="arabicPeriod"/>
            </a:pPr>
            <a:r>
              <a:rPr lang="en-US" dirty="0">
                <a:latin typeface="Helvetica" panose="020B0604020202020204" pitchFamily="34" charset="0"/>
                <a:cs typeface="Helvetica" panose="020B0604020202020204" pitchFamily="34" charset="0"/>
              </a:rPr>
              <a:t>Increasing availability of spatially explicit farmer field data (yield and management) and environmental data </a:t>
            </a:r>
          </a:p>
          <a:p>
            <a:pPr marL="342900" indent="-342900" algn="just">
              <a:lnSpc>
                <a:spcPts val="3000"/>
              </a:lnSpc>
              <a:spcAft>
                <a:spcPts val="1200"/>
              </a:spcAft>
              <a:buAutoNum type="arabicPeriod"/>
            </a:pPr>
            <a:r>
              <a:rPr lang="en-US" dirty="0">
                <a:latin typeface="Helvetica" panose="020B0604020202020204" pitchFamily="34" charset="0"/>
                <a:cs typeface="Helvetica" panose="020B0604020202020204" pitchFamily="34" charset="0"/>
              </a:rPr>
              <a:t>Prioritization of research and development efforts based on the most limiting practices to crop production</a:t>
            </a:r>
          </a:p>
          <a:p>
            <a:pPr marL="342900" indent="-342900" algn="just">
              <a:lnSpc>
                <a:spcPts val="3000"/>
              </a:lnSpc>
              <a:spcAft>
                <a:spcPts val="1200"/>
              </a:spcAft>
              <a:buAutoNum type="arabicPeriod"/>
            </a:pPr>
            <a:endParaRPr lang="en-US" b="1" dirty="0">
              <a:latin typeface="Helvetica" panose="020B0604020202020204" pitchFamily="34" charset="0"/>
              <a:cs typeface="Helvetica" panose="020B0604020202020204" pitchFamily="34" charset="0"/>
            </a:endParaRPr>
          </a:p>
          <a:p>
            <a:pPr algn="just">
              <a:lnSpc>
                <a:spcPts val="3000"/>
              </a:lnSpc>
              <a:spcAft>
                <a:spcPts val="1200"/>
              </a:spcAft>
            </a:pPr>
            <a:r>
              <a:rPr lang="en-US" b="1" u="sng" dirty="0">
                <a:latin typeface="Helvetica" panose="020B0604020202020204" pitchFamily="34" charset="0"/>
                <a:cs typeface="Helvetica" panose="020B0604020202020204" pitchFamily="34" charset="0"/>
              </a:rPr>
              <a:t>Objective</a:t>
            </a:r>
            <a:r>
              <a:rPr lang="en-US" u="sng" dirty="0">
                <a:latin typeface="Helvetica" panose="020B0604020202020204" pitchFamily="34" charset="0"/>
                <a:cs typeface="Helvetica" panose="020B0604020202020204" pitchFamily="34" charset="0"/>
              </a:rPr>
              <a:t>: </a:t>
            </a:r>
            <a:r>
              <a:rPr lang="en-US" dirty="0">
                <a:latin typeface="Helvetica" panose="020B0604020202020204" pitchFamily="34" charset="0"/>
                <a:cs typeface="Helvetica" panose="020B0604020202020204" pitchFamily="34" charset="0"/>
              </a:rPr>
              <a:t>Review the state-of-the-art methods and approaches for yield gap decomposition and </a:t>
            </a:r>
            <a:r>
              <a:rPr lang="en-US" dirty="0">
                <a:solidFill>
                  <a:srgbClr val="FF0000"/>
                </a:solidFill>
                <a:latin typeface="Helvetica" panose="020B0604020202020204" pitchFamily="34" charset="0"/>
                <a:cs typeface="Helvetica" panose="020B0604020202020204" pitchFamily="34" charset="0"/>
              </a:rPr>
              <a:t>delineate</a:t>
            </a:r>
            <a:r>
              <a:rPr lang="en-US" dirty="0">
                <a:latin typeface="Helvetica" panose="020B0604020202020204" pitchFamily="34" charset="0"/>
                <a:cs typeface="Helvetica" panose="020B0604020202020204" pitchFamily="34" charset="0"/>
              </a:rPr>
              <a:t> minimum data requirements for their implementation with </a:t>
            </a:r>
            <a:r>
              <a:rPr lang="en-US" dirty="0">
                <a:solidFill>
                  <a:srgbClr val="FF0000"/>
                </a:solidFill>
                <a:latin typeface="Helvetica" panose="020B0604020202020204" pitchFamily="34" charset="0"/>
                <a:cs typeface="Helvetica" panose="020B0604020202020204" pitchFamily="34" charset="0"/>
              </a:rPr>
              <a:t>on-farm</a:t>
            </a:r>
            <a:r>
              <a:rPr lang="en-US" dirty="0">
                <a:latin typeface="Helvetica" panose="020B0604020202020204" pitchFamily="34" charset="0"/>
                <a:cs typeface="Helvetica" panose="020B0604020202020204" pitchFamily="34" charset="0"/>
              </a:rPr>
              <a:t> data.</a:t>
            </a:r>
            <a:endParaRPr lang="en-ZW" dirty="0">
              <a:latin typeface="Helvetica" panose="020B0604020202020204" pitchFamily="34" charset="0"/>
              <a:cs typeface="Helvetica" panose="020B0604020202020204" pitchFamily="34" charset="0"/>
            </a:endParaRPr>
          </a:p>
        </p:txBody>
      </p:sp>
      <p:sp>
        <p:nvSpPr>
          <p:cNvPr id="4" name="Title 1">
            <a:extLst>
              <a:ext uri="{FF2B5EF4-FFF2-40B4-BE49-F238E27FC236}">
                <a16:creationId xmlns:a16="http://schemas.microsoft.com/office/drawing/2014/main" id="{E4287683-2902-B459-22D2-3F9183164B3E}"/>
              </a:ext>
            </a:extLst>
          </p:cNvPr>
          <p:cNvSpPr>
            <a:spLocks noGrp="1"/>
          </p:cNvSpPr>
          <p:nvPr>
            <p:ph type="title"/>
          </p:nvPr>
        </p:nvSpPr>
        <p:spPr>
          <a:xfrm>
            <a:off x="457200" y="274638"/>
            <a:ext cx="8229600" cy="1143000"/>
          </a:xfrm>
        </p:spPr>
        <p:txBody>
          <a:bodyPr/>
          <a:lstStyle/>
          <a:p>
            <a:pPr algn="l"/>
            <a:r>
              <a:rPr lang="en-US" sz="3600" dirty="0"/>
              <a:t>Introduction</a:t>
            </a:r>
          </a:p>
        </p:txBody>
      </p:sp>
    </p:spTree>
    <p:extLst>
      <p:ext uri="{BB962C8B-B14F-4D97-AF65-F5344CB8AC3E}">
        <p14:creationId xmlns:p14="http://schemas.microsoft.com/office/powerpoint/2010/main" val="335275862"/>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2836E-9327-4991-94FC-5C996C597EDE}"/>
              </a:ext>
            </a:extLst>
          </p:cNvPr>
          <p:cNvSpPr>
            <a:spLocks noGrp="1"/>
          </p:cNvSpPr>
          <p:nvPr>
            <p:ph type="title"/>
          </p:nvPr>
        </p:nvSpPr>
        <p:spPr/>
        <p:txBody>
          <a:bodyPr/>
          <a:lstStyle/>
          <a:p>
            <a:pPr algn="l"/>
            <a:r>
              <a:rPr lang="en-US" sz="3600" dirty="0"/>
              <a:t>Yield gap analysis</a:t>
            </a:r>
          </a:p>
        </p:txBody>
      </p:sp>
      <p:sp>
        <p:nvSpPr>
          <p:cNvPr id="3" name="TextBox 2">
            <a:extLst>
              <a:ext uri="{FF2B5EF4-FFF2-40B4-BE49-F238E27FC236}">
                <a16:creationId xmlns:a16="http://schemas.microsoft.com/office/drawing/2014/main" id="{DE219179-E431-F609-42F4-27AF24183D0D}"/>
              </a:ext>
            </a:extLst>
          </p:cNvPr>
          <p:cNvSpPr txBox="1"/>
          <p:nvPr/>
        </p:nvSpPr>
        <p:spPr>
          <a:xfrm>
            <a:off x="492702" y="1622056"/>
            <a:ext cx="8158596" cy="4069063"/>
          </a:xfrm>
          <a:prstGeom prst="rect">
            <a:avLst/>
          </a:prstGeom>
          <a:noFill/>
        </p:spPr>
        <p:txBody>
          <a:bodyPr wrap="square">
            <a:spAutoFit/>
          </a:bodyPr>
          <a:lstStyle/>
          <a:p>
            <a:pPr marL="285750" indent="-285750">
              <a:lnSpc>
                <a:spcPts val="2400"/>
              </a:lnSpc>
              <a:buFont typeface="Courier New" panose="02070309020205020404" pitchFamily="49" charset="0"/>
              <a:buChar char="o"/>
            </a:pPr>
            <a:r>
              <a:rPr lang="en-US" dirty="0">
                <a:latin typeface="Helvetica" panose="020B0604020202020204" pitchFamily="34" charset="0"/>
                <a:cs typeface="Helvetica" panose="020B0604020202020204" pitchFamily="34" charset="0"/>
              </a:rPr>
              <a:t>A means to unpack the relative contribution of growth-defining, -limiting, and -reducing factors to actual farm yields (van Ittersum &amp; Rabbinge, 1997).</a:t>
            </a:r>
          </a:p>
          <a:p>
            <a:pPr>
              <a:lnSpc>
                <a:spcPts val="2400"/>
              </a:lnSpc>
            </a:pPr>
            <a:endParaRPr lang="en-US" dirty="0">
              <a:latin typeface="Helvetica" panose="020B0604020202020204" pitchFamily="34" charset="0"/>
              <a:cs typeface="Helvetica" panose="020B0604020202020204" pitchFamily="34" charset="0"/>
            </a:endParaRPr>
          </a:p>
          <a:p>
            <a:pPr marL="285750" indent="-285750">
              <a:lnSpc>
                <a:spcPts val="2400"/>
              </a:lnSpc>
              <a:buFont typeface="Courier New" panose="02070309020205020404" pitchFamily="49" charset="0"/>
              <a:buChar char="o"/>
            </a:pPr>
            <a:r>
              <a:rPr lang="en-US" dirty="0">
                <a:latin typeface="Helvetica" panose="020B0604020202020204" pitchFamily="34" charset="0"/>
                <a:cs typeface="Helvetica" panose="020B0604020202020204" pitchFamily="34" charset="0"/>
              </a:rPr>
              <a:t>Important to delineate how much food can be produced on the planet…</a:t>
            </a:r>
          </a:p>
          <a:p>
            <a:pPr>
              <a:lnSpc>
                <a:spcPts val="2400"/>
              </a:lnSpc>
            </a:pPr>
            <a:endParaRPr lang="en-US" dirty="0">
              <a:latin typeface="Helvetica" panose="020B0604020202020204" pitchFamily="34" charset="0"/>
              <a:cs typeface="Helvetica" panose="020B0604020202020204" pitchFamily="34" charset="0"/>
            </a:endParaRPr>
          </a:p>
          <a:p>
            <a:pPr marL="285750" indent="-285750">
              <a:lnSpc>
                <a:spcPts val="2400"/>
              </a:lnSpc>
              <a:buFont typeface="Courier New" panose="02070309020205020404" pitchFamily="49" charset="0"/>
              <a:buChar char="o"/>
            </a:pPr>
            <a:r>
              <a:rPr lang="en-US" dirty="0">
                <a:latin typeface="Helvetica" panose="020B0604020202020204" pitchFamily="34" charset="0"/>
                <a:cs typeface="Helvetica" panose="020B0604020202020204" pitchFamily="34" charset="0"/>
              </a:rPr>
              <a:t>…and to identify which interventions are need to raise actual yields closer to (water-limited) potential yields.</a:t>
            </a:r>
          </a:p>
          <a:p>
            <a:pPr>
              <a:lnSpc>
                <a:spcPts val="2400"/>
              </a:lnSpc>
            </a:pPr>
            <a:endParaRPr lang="en-US" dirty="0">
              <a:latin typeface="Helvetica" panose="020B0604020202020204" pitchFamily="34" charset="0"/>
              <a:cs typeface="Helvetica" panose="020B0604020202020204" pitchFamily="34" charset="0"/>
            </a:endParaRPr>
          </a:p>
          <a:p>
            <a:pPr marL="342900" indent="-342900">
              <a:lnSpc>
                <a:spcPts val="2400"/>
              </a:lnSpc>
              <a:buFont typeface="Courier New" panose="02070309020205020404" pitchFamily="49" charset="0"/>
              <a:buChar char="o"/>
            </a:pPr>
            <a:r>
              <a:rPr lang="en-US" dirty="0">
                <a:latin typeface="Helvetica" panose="020B0604020202020204" pitchFamily="34" charset="0"/>
                <a:cs typeface="Helvetica" panose="020B0604020202020204" pitchFamily="34" charset="0"/>
              </a:rPr>
              <a:t>At the core of the paradigm of sustainable intensification, together with improvements in resource use efficiency.</a:t>
            </a:r>
          </a:p>
          <a:p>
            <a:pPr>
              <a:lnSpc>
                <a:spcPts val="2400"/>
              </a:lnSpc>
            </a:pPr>
            <a:endParaRPr lang="en-US" dirty="0">
              <a:latin typeface="Helvetica" panose="020B0604020202020204" pitchFamily="34" charset="0"/>
              <a:cs typeface="Helvetica" panose="020B0604020202020204" pitchFamily="34" charset="0"/>
            </a:endParaRPr>
          </a:p>
          <a:p>
            <a:pPr marL="285750" indent="-285750">
              <a:lnSpc>
                <a:spcPts val="2400"/>
              </a:lnSpc>
              <a:buFont typeface="Courier New" panose="02070309020205020404" pitchFamily="49" charset="0"/>
              <a:buChar char="o"/>
            </a:pPr>
            <a:r>
              <a:rPr lang="en-US" dirty="0">
                <a:latin typeface="Helvetica" panose="020B0604020202020204" pitchFamily="34" charset="0"/>
                <a:cs typeface="Helvetica" panose="020B0604020202020204" pitchFamily="34" charset="0"/>
              </a:rPr>
              <a:t>Often biophysical, but increasingly considering management and socio-economic factors as means to derive policy recommendations.</a:t>
            </a:r>
            <a:endParaRPr lang="en-ZW" dirty="0">
              <a:latin typeface="Helvetica"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6A771F1C-893C-321E-3CEA-71BDAD0F3FE0}"/>
              </a:ext>
            </a:extLst>
          </p:cNvPr>
          <p:cNvSpPr txBox="1"/>
          <p:nvPr/>
        </p:nvSpPr>
        <p:spPr>
          <a:xfrm>
            <a:off x="5193434" y="2276159"/>
            <a:ext cx="6915727" cy="2959785"/>
          </a:xfrm>
          <a:prstGeom prst="rect">
            <a:avLst/>
          </a:prstGeom>
          <a:noFill/>
        </p:spPr>
        <p:txBody>
          <a:bodyPr wrap="square" rtlCol="0">
            <a:spAutoFit/>
          </a:bodyPr>
          <a:lstStyle/>
          <a:p>
            <a:pPr marL="342900" indent="-342900" algn="just">
              <a:lnSpc>
                <a:spcPts val="3400"/>
              </a:lnSpc>
              <a:spcAft>
                <a:spcPts val="600"/>
              </a:spcAft>
              <a:buAutoNum type="arabicPeriod"/>
            </a:pPr>
            <a:r>
              <a:rPr lang="en-US" dirty="0">
                <a:solidFill>
                  <a:srgbClr val="FF0000"/>
                </a:solidFill>
                <a:latin typeface="Helvetica" panose="020B0604020202020204" pitchFamily="34" charset="0"/>
                <a:cs typeface="Helvetica" panose="020B0604020202020204" pitchFamily="34" charset="0"/>
              </a:rPr>
              <a:t>Yield ceiling indicating the maximum yield that can be achieved</a:t>
            </a:r>
          </a:p>
          <a:p>
            <a:pPr marL="342900" indent="-342900" algn="just">
              <a:lnSpc>
                <a:spcPts val="3400"/>
              </a:lnSpc>
              <a:spcAft>
                <a:spcPts val="600"/>
              </a:spcAft>
              <a:buAutoNum type="arabicPeriod"/>
            </a:pPr>
            <a:r>
              <a:rPr lang="en-US" dirty="0">
                <a:solidFill>
                  <a:srgbClr val="FF0000"/>
                </a:solidFill>
                <a:latin typeface="Helvetica" panose="020B0604020202020204" pitchFamily="34" charset="0"/>
                <a:cs typeface="Helvetica" panose="020B0604020202020204" pitchFamily="34" charset="0"/>
              </a:rPr>
              <a:t>Field-specific farm yields and management </a:t>
            </a:r>
          </a:p>
          <a:p>
            <a:pPr marL="342900" indent="-342900" algn="just">
              <a:lnSpc>
                <a:spcPts val="3400"/>
              </a:lnSpc>
              <a:spcAft>
                <a:spcPts val="600"/>
              </a:spcAft>
              <a:buAutoNum type="arabicPeriod"/>
            </a:pPr>
            <a:r>
              <a:rPr lang="en-US" dirty="0">
                <a:solidFill>
                  <a:srgbClr val="FF0000"/>
                </a:solidFill>
                <a:latin typeface="Helvetica" panose="020B0604020202020204" pitchFamily="34" charset="0"/>
                <a:cs typeface="Helvetica" panose="020B0604020202020204" pitchFamily="34" charset="0"/>
              </a:rPr>
              <a:t>A means to disentangle the yield gap between yield ceiling and farm yields in relation to M x E interactions </a:t>
            </a:r>
          </a:p>
          <a:p>
            <a:pPr algn="just">
              <a:lnSpc>
                <a:spcPts val="3400"/>
              </a:lnSpc>
              <a:spcAft>
                <a:spcPts val="600"/>
              </a:spcAft>
            </a:pPr>
            <a:r>
              <a:rPr lang="en-US" dirty="0">
                <a:solidFill>
                  <a:srgbClr val="FF0000"/>
                </a:solidFill>
                <a:latin typeface="Helvetica" panose="020B0604020202020204" pitchFamily="34" charset="0"/>
                <a:cs typeface="Helvetica" panose="020B0604020202020204" pitchFamily="34" charset="0"/>
              </a:rPr>
              <a:t>Points #1 and #2 largely addressed by van Ittersum et al. (2013)</a:t>
            </a:r>
          </a:p>
          <a:p>
            <a:pPr algn="just">
              <a:lnSpc>
                <a:spcPts val="3400"/>
              </a:lnSpc>
              <a:spcAft>
                <a:spcPts val="600"/>
              </a:spcAft>
            </a:pPr>
            <a:r>
              <a:rPr lang="en-ZW" dirty="0">
                <a:solidFill>
                  <a:srgbClr val="FF0000"/>
                </a:solidFill>
                <a:latin typeface="Helvetica" panose="020B0604020202020204" pitchFamily="34" charset="0"/>
                <a:cs typeface="Helvetica" panose="020B0604020202020204" pitchFamily="34" charset="0"/>
              </a:rPr>
              <a:t>Point #3 is the focus of this review</a:t>
            </a:r>
          </a:p>
        </p:txBody>
      </p:sp>
    </p:spTree>
    <p:extLst>
      <p:ext uri="{BB962C8B-B14F-4D97-AF65-F5344CB8AC3E}">
        <p14:creationId xmlns:p14="http://schemas.microsoft.com/office/powerpoint/2010/main" val="237566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2836E-9327-4991-94FC-5C996C597EDE}"/>
              </a:ext>
            </a:extLst>
          </p:cNvPr>
          <p:cNvSpPr>
            <a:spLocks noGrp="1"/>
          </p:cNvSpPr>
          <p:nvPr>
            <p:ph type="title"/>
          </p:nvPr>
        </p:nvSpPr>
        <p:spPr/>
        <p:txBody>
          <a:bodyPr/>
          <a:lstStyle/>
          <a:p>
            <a:pPr>
              <a:spcAft>
                <a:spcPts val="0"/>
              </a:spcAft>
            </a:pPr>
            <a:r>
              <a:rPr lang="en-US" sz="3600" dirty="0"/>
              <a:t>Concepts of production ecology</a:t>
            </a:r>
          </a:p>
        </p:txBody>
      </p:sp>
      <p:sp>
        <p:nvSpPr>
          <p:cNvPr id="9" name="TextBox 8">
            <a:extLst>
              <a:ext uri="{FF2B5EF4-FFF2-40B4-BE49-F238E27FC236}">
                <a16:creationId xmlns:a16="http://schemas.microsoft.com/office/drawing/2014/main" id="{9B3AB9C1-6E58-D944-37CB-7A03AFE3AAA5}"/>
              </a:ext>
            </a:extLst>
          </p:cNvPr>
          <p:cNvSpPr txBox="1"/>
          <p:nvPr/>
        </p:nvSpPr>
        <p:spPr>
          <a:xfrm>
            <a:off x="357909" y="6347262"/>
            <a:ext cx="4334163" cy="369332"/>
          </a:xfrm>
          <a:prstGeom prst="rect">
            <a:avLst/>
          </a:prstGeom>
          <a:noFill/>
        </p:spPr>
        <p:txBody>
          <a:bodyPr wrap="square">
            <a:spAutoFit/>
          </a:bodyPr>
          <a:lstStyle/>
          <a:p>
            <a:pPr algn="ctr"/>
            <a:r>
              <a:rPr lang="en-ZW" dirty="0">
                <a:latin typeface="Helvetica" panose="020B0604020202020204" pitchFamily="34" charset="0"/>
                <a:cs typeface="Helvetica" panose="020B0604020202020204" pitchFamily="34" charset="0"/>
              </a:rPr>
              <a:t>van Ittersum and Rabbinge </a:t>
            </a:r>
            <a:r>
              <a:rPr lang="en-ZW" sz="1800" dirty="0">
                <a:latin typeface="Helvetica" panose="020B0604020202020204" pitchFamily="34" charset="0"/>
                <a:cs typeface="Helvetica" panose="020B0604020202020204" pitchFamily="34" charset="0"/>
              </a:rPr>
              <a:t>(1997, FCR) </a:t>
            </a:r>
          </a:p>
        </p:txBody>
      </p:sp>
      <p:grpSp>
        <p:nvGrpSpPr>
          <p:cNvPr id="3" name="Groeperen 18">
            <a:extLst>
              <a:ext uri="{FF2B5EF4-FFF2-40B4-BE49-F238E27FC236}">
                <a16:creationId xmlns:a16="http://schemas.microsoft.com/office/drawing/2014/main" id="{541B189B-0A3E-BC7A-34FF-BBDD62B7A467}"/>
              </a:ext>
            </a:extLst>
          </p:cNvPr>
          <p:cNvGrpSpPr/>
          <p:nvPr/>
        </p:nvGrpSpPr>
        <p:grpSpPr>
          <a:xfrm>
            <a:off x="1949236" y="1341843"/>
            <a:ext cx="1765240" cy="4906578"/>
            <a:chOff x="510940" y="1014386"/>
            <a:chExt cx="1765240" cy="4906578"/>
          </a:xfrm>
        </p:grpSpPr>
        <p:sp>
          <p:nvSpPr>
            <p:cNvPr id="4" name="Vijfhoek 12">
              <a:extLst>
                <a:ext uri="{FF2B5EF4-FFF2-40B4-BE49-F238E27FC236}">
                  <a16:creationId xmlns:a16="http://schemas.microsoft.com/office/drawing/2014/main" id="{369D2DAD-A9A7-C52E-30A7-8E66C7415F0C}"/>
                </a:ext>
              </a:extLst>
            </p:cNvPr>
            <p:cNvSpPr/>
            <p:nvPr/>
          </p:nvSpPr>
          <p:spPr bwMode="auto">
            <a:xfrm rot="5400000">
              <a:off x="708002" y="1026072"/>
              <a:ext cx="1314862" cy="1332000"/>
            </a:xfrm>
            <a:prstGeom prst="homePlate">
              <a:avLst>
                <a:gd name="adj" fmla="val 17501"/>
              </a:avLst>
            </a:prstGeom>
            <a:solidFill>
              <a:srgbClr val="FFFF99"/>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400" eaLnBrk="0" fontAlgn="base" hangingPunct="0">
                <a:spcBef>
                  <a:spcPct val="50000"/>
                </a:spcBef>
                <a:spcAft>
                  <a:spcPct val="0"/>
                </a:spcAft>
              </a:pPr>
              <a:endParaRPr lang="nl-NL" sz="2400">
                <a:solidFill>
                  <a:srgbClr val="005172"/>
                </a:solidFill>
                <a:latin typeface="News Gothic" pitchFamily="34" charset="0"/>
              </a:endParaRPr>
            </a:p>
          </p:txBody>
        </p:sp>
        <p:sp>
          <p:nvSpPr>
            <p:cNvPr id="6" name="Tekstvak 13">
              <a:extLst>
                <a:ext uri="{FF2B5EF4-FFF2-40B4-BE49-F238E27FC236}">
                  <a16:creationId xmlns:a16="http://schemas.microsoft.com/office/drawing/2014/main" id="{77CA0F5D-221C-9034-6089-C844E36BAE00}"/>
                </a:ext>
              </a:extLst>
            </p:cNvPr>
            <p:cNvSpPr txBox="1"/>
            <p:nvPr/>
          </p:nvSpPr>
          <p:spPr>
            <a:xfrm>
              <a:off x="612039" y="1014386"/>
              <a:ext cx="1664141" cy="1137234"/>
            </a:xfrm>
            <a:prstGeom prst="rect">
              <a:avLst/>
            </a:prstGeom>
            <a:noFill/>
          </p:spPr>
          <p:txBody>
            <a:bodyPr wrap="square" rtlCol="0">
              <a:spAutoFit/>
            </a:bodyPr>
            <a:lstStyle/>
            <a:p>
              <a:pPr defTabSz="914400" eaLnBrk="0" fontAlgn="base" hangingPunct="0">
                <a:lnSpc>
                  <a:spcPct val="90000"/>
                </a:lnSpc>
                <a:spcBef>
                  <a:spcPct val="50000"/>
                </a:spcBef>
                <a:spcAft>
                  <a:spcPct val="0"/>
                </a:spcAft>
              </a:pPr>
              <a:r>
                <a:rPr lang="nl-NL" sz="1400" b="1" spc="-20" dirty="0" err="1">
                  <a:solidFill>
                    <a:srgbClr val="004C78"/>
                  </a:solidFill>
                  <a:latin typeface="Arial"/>
                  <a:cs typeface="Arial"/>
                </a:rPr>
                <a:t>Defining</a:t>
              </a:r>
              <a:r>
                <a:rPr lang="nl-NL" sz="1400" b="1" spc="-20" dirty="0">
                  <a:solidFill>
                    <a:srgbClr val="004C78"/>
                  </a:solidFill>
                  <a:latin typeface="Arial"/>
                  <a:cs typeface="Arial"/>
                </a:rPr>
                <a:t> factors</a:t>
              </a:r>
            </a:p>
            <a:p>
              <a:pPr indent="68400" defTabSz="914400" eaLnBrk="0" fontAlgn="base" hangingPunct="0">
                <a:lnSpc>
                  <a:spcPct val="70000"/>
                </a:lnSpc>
                <a:spcBef>
                  <a:spcPts val="700"/>
                </a:spcBef>
                <a:spcAft>
                  <a:spcPct val="0"/>
                </a:spcAft>
                <a:buFont typeface="Arial"/>
                <a:buChar char="•"/>
              </a:pPr>
              <a:r>
                <a:rPr lang="nl-NL" sz="1400" i="1" dirty="0">
                  <a:solidFill>
                    <a:srgbClr val="004C78"/>
                  </a:solidFill>
                  <a:latin typeface="Verdana"/>
                  <a:cs typeface="Verdana"/>
                </a:rPr>
                <a:t>CO</a:t>
              </a:r>
              <a:r>
                <a:rPr lang="nl-NL" sz="1400" i="1" baseline="-25000" dirty="0">
                  <a:solidFill>
                    <a:srgbClr val="004C78"/>
                  </a:solidFill>
                  <a:latin typeface="Verdana"/>
                  <a:cs typeface="Verdana"/>
                </a:rPr>
                <a:t>2</a:t>
              </a:r>
            </a:p>
            <a:p>
              <a:pPr indent="68400" defTabSz="914400" eaLnBrk="0" fontAlgn="base" hangingPunct="0">
                <a:lnSpc>
                  <a:spcPct val="50000"/>
                </a:lnSpc>
                <a:spcBef>
                  <a:spcPts val="700"/>
                </a:spcBef>
                <a:spcAft>
                  <a:spcPct val="0"/>
                </a:spcAft>
                <a:buFont typeface="Arial"/>
                <a:buChar char="•"/>
              </a:pPr>
              <a:r>
                <a:rPr lang="nl-NL" sz="1400" i="1" dirty="0" err="1">
                  <a:solidFill>
                    <a:srgbClr val="004C78"/>
                  </a:solidFill>
                  <a:latin typeface="Verdana"/>
                  <a:cs typeface="Verdana"/>
                </a:rPr>
                <a:t>radiation</a:t>
              </a:r>
              <a:endParaRPr lang="nl-NL" sz="1400" i="1" dirty="0">
                <a:solidFill>
                  <a:srgbClr val="004C78"/>
                </a:solidFill>
                <a:latin typeface="Verdana"/>
                <a:cs typeface="Verdana"/>
              </a:endParaRPr>
            </a:p>
            <a:p>
              <a:pPr indent="68400" defTabSz="914400" eaLnBrk="0" fontAlgn="base" hangingPunct="0">
                <a:lnSpc>
                  <a:spcPct val="50000"/>
                </a:lnSpc>
                <a:spcBef>
                  <a:spcPts val="700"/>
                </a:spcBef>
                <a:spcAft>
                  <a:spcPct val="0"/>
                </a:spcAft>
                <a:buFont typeface="Arial"/>
                <a:buChar char="•"/>
              </a:pPr>
              <a:r>
                <a:rPr lang="nl-NL" sz="1400" i="1" dirty="0" err="1">
                  <a:solidFill>
                    <a:srgbClr val="004C78"/>
                  </a:solidFill>
                  <a:latin typeface="Verdana"/>
                  <a:cs typeface="Verdana"/>
                </a:rPr>
                <a:t>temperature</a:t>
              </a:r>
              <a:endParaRPr lang="nl-NL" sz="1400" i="1" dirty="0">
                <a:solidFill>
                  <a:srgbClr val="004C78"/>
                </a:solidFill>
                <a:latin typeface="Verdana"/>
                <a:cs typeface="Verdana"/>
              </a:endParaRPr>
            </a:p>
            <a:p>
              <a:pPr indent="68400" defTabSz="914400" eaLnBrk="0" fontAlgn="base" hangingPunct="0">
                <a:lnSpc>
                  <a:spcPct val="50000"/>
                </a:lnSpc>
                <a:spcBef>
                  <a:spcPts val="700"/>
                </a:spcBef>
                <a:spcAft>
                  <a:spcPct val="0"/>
                </a:spcAft>
                <a:buFont typeface="Arial"/>
                <a:buChar char="•"/>
              </a:pPr>
              <a:r>
                <a:rPr lang="nl-NL" sz="1400" i="1" dirty="0" err="1">
                  <a:solidFill>
                    <a:srgbClr val="004C78"/>
                  </a:solidFill>
                  <a:latin typeface="Verdana"/>
                  <a:cs typeface="Verdana"/>
                </a:rPr>
                <a:t>crop</a:t>
              </a:r>
              <a:r>
                <a:rPr lang="nl-NL" sz="1400" i="1" dirty="0">
                  <a:solidFill>
                    <a:srgbClr val="004C78"/>
                  </a:solidFill>
                  <a:latin typeface="Verdana"/>
                  <a:cs typeface="Verdana"/>
                </a:rPr>
                <a:t> </a:t>
              </a:r>
              <a:r>
                <a:rPr lang="nl-NL" sz="1400" i="1" dirty="0" err="1">
                  <a:solidFill>
                    <a:srgbClr val="004C78"/>
                  </a:solidFill>
                  <a:latin typeface="Verdana"/>
                  <a:cs typeface="Verdana"/>
                </a:rPr>
                <a:t>genetics</a:t>
              </a:r>
              <a:endParaRPr lang="nl-NL" sz="1400" i="1" dirty="0">
                <a:solidFill>
                  <a:srgbClr val="004C78"/>
                </a:solidFill>
                <a:latin typeface="Verdana"/>
                <a:cs typeface="Verdana"/>
              </a:endParaRPr>
            </a:p>
          </p:txBody>
        </p:sp>
        <p:sp>
          <p:nvSpPr>
            <p:cNvPr id="7" name="Trapezium 2">
              <a:extLst>
                <a:ext uri="{FF2B5EF4-FFF2-40B4-BE49-F238E27FC236}">
                  <a16:creationId xmlns:a16="http://schemas.microsoft.com/office/drawing/2014/main" id="{11B1E8DA-DFD3-DB3A-BC8B-6FBFCBD6E6DE}"/>
                </a:ext>
              </a:extLst>
            </p:cNvPr>
            <p:cNvSpPr/>
            <p:nvPr/>
          </p:nvSpPr>
          <p:spPr bwMode="auto">
            <a:xfrm>
              <a:off x="510940" y="5122334"/>
              <a:ext cx="1707999" cy="788360"/>
            </a:xfrm>
            <a:prstGeom prst="trapezoid">
              <a:avLst/>
            </a:prstGeom>
            <a:solidFill>
              <a:srgbClr val="94FF4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400" eaLnBrk="0" fontAlgn="base" hangingPunct="0">
                <a:spcBef>
                  <a:spcPct val="50000"/>
                </a:spcBef>
                <a:spcAft>
                  <a:spcPct val="0"/>
                </a:spcAft>
              </a:pPr>
              <a:endParaRPr lang="nl-NL" sz="2400">
                <a:solidFill>
                  <a:srgbClr val="005172"/>
                </a:solidFill>
                <a:latin typeface="News Gothic" pitchFamily="34" charset="0"/>
              </a:endParaRPr>
            </a:p>
          </p:txBody>
        </p:sp>
        <p:sp>
          <p:nvSpPr>
            <p:cNvPr id="8" name="Rechthoek 3">
              <a:extLst>
                <a:ext uri="{FF2B5EF4-FFF2-40B4-BE49-F238E27FC236}">
                  <a16:creationId xmlns:a16="http://schemas.microsoft.com/office/drawing/2014/main" id="{E09B94F6-A614-AAE4-918B-BDF029DF2250}"/>
                </a:ext>
              </a:extLst>
            </p:cNvPr>
            <p:cNvSpPr/>
            <p:nvPr/>
          </p:nvSpPr>
          <p:spPr bwMode="auto">
            <a:xfrm>
              <a:off x="700718" y="2349500"/>
              <a:ext cx="1313845" cy="3055937"/>
            </a:xfrm>
            <a:prstGeom prst="rect">
              <a:avLst/>
            </a:prstGeom>
            <a:blipFill rotWithShape="1">
              <a:blip r:embed="rId2"/>
              <a:stretch>
                <a:fillRect/>
              </a:stretch>
            </a:blip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400" eaLnBrk="0" fontAlgn="base" hangingPunct="0">
                <a:spcBef>
                  <a:spcPct val="50000"/>
                </a:spcBef>
                <a:spcAft>
                  <a:spcPct val="0"/>
                </a:spcAft>
              </a:pPr>
              <a:endParaRPr lang="nl-NL" sz="2400">
                <a:solidFill>
                  <a:srgbClr val="005172"/>
                </a:solidFill>
                <a:latin typeface="News Gothic" pitchFamily="34" charset="0"/>
              </a:endParaRPr>
            </a:p>
          </p:txBody>
        </p:sp>
        <p:sp>
          <p:nvSpPr>
            <p:cNvPr id="10" name="Tekstvak 4">
              <a:extLst>
                <a:ext uri="{FF2B5EF4-FFF2-40B4-BE49-F238E27FC236}">
                  <a16:creationId xmlns:a16="http://schemas.microsoft.com/office/drawing/2014/main" id="{18952AC2-E4EE-FAC3-DBC2-BFC09A666371}"/>
                </a:ext>
              </a:extLst>
            </p:cNvPr>
            <p:cNvSpPr txBox="1"/>
            <p:nvPr/>
          </p:nvSpPr>
          <p:spPr>
            <a:xfrm>
              <a:off x="696627" y="5463403"/>
              <a:ext cx="1329211" cy="457561"/>
            </a:xfrm>
            <a:prstGeom prst="rect">
              <a:avLst/>
            </a:prstGeom>
            <a:noFill/>
          </p:spPr>
          <p:txBody>
            <a:bodyPr wrap="none" rtlCol="0">
              <a:spAutoFit/>
            </a:bodyPr>
            <a:lstStyle/>
            <a:p>
              <a:pPr algn="ctr" defTabSz="914400" eaLnBrk="0" fontAlgn="base" hangingPunct="0">
                <a:lnSpc>
                  <a:spcPct val="60000"/>
                </a:lnSpc>
                <a:spcBef>
                  <a:spcPts val="480"/>
                </a:spcBef>
                <a:spcAft>
                  <a:spcPct val="0"/>
                </a:spcAft>
              </a:pPr>
              <a:r>
                <a:rPr lang="nl-NL" sz="1600" b="1" dirty="0" err="1">
                  <a:solidFill>
                    <a:srgbClr val="005172"/>
                  </a:solidFill>
                  <a:latin typeface="Verdana"/>
                </a:rPr>
                <a:t>Potential</a:t>
              </a:r>
              <a:endParaRPr lang="nl-NL" sz="1600" b="1" dirty="0">
                <a:solidFill>
                  <a:srgbClr val="005172"/>
                </a:solidFill>
                <a:latin typeface="Verdana"/>
              </a:endParaRPr>
            </a:p>
            <a:p>
              <a:pPr algn="ctr" defTabSz="914400" eaLnBrk="0" fontAlgn="base" hangingPunct="0">
                <a:lnSpc>
                  <a:spcPct val="60000"/>
                </a:lnSpc>
                <a:spcBef>
                  <a:spcPts val="480"/>
                </a:spcBef>
                <a:spcAft>
                  <a:spcPct val="0"/>
                </a:spcAft>
              </a:pPr>
              <a:r>
                <a:rPr lang="nl-NL" sz="1600" b="1" dirty="0">
                  <a:solidFill>
                    <a:srgbClr val="005172"/>
                  </a:solidFill>
                  <a:latin typeface="Verdana"/>
                </a:rPr>
                <a:t>yield (Yp)</a:t>
              </a:r>
            </a:p>
          </p:txBody>
        </p:sp>
      </p:grpSp>
      <p:grpSp>
        <p:nvGrpSpPr>
          <p:cNvPr id="11" name="Groeperen 22">
            <a:extLst>
              <a:ext uri="{FF2B5EF4-FFF2-40B4-BE49-F238E27FC236}">
                <a16:creationId xmlns:a16="http://schemas.microsoft.com/office/drawing/2014/main" id="{D1BB07FE-C180-A687-F44F-F2B183DBE6C0}"/>
              </a:ext>
            </a:extLst>
          </p:cNvPr>
          <p:cNvGrpSpPr/>
          <p:nvPr/>
        </p:nvGrpSpPr>
        <p:grpSpPr>
          <a:xfrm>
            <a:off x="3870067" y="1341843"/>
            <a:ext cx="1761643" cy="4906578"/>
            <a:chOff x="2629375" y="1014386"/>
            <a:chExt cx="1761643" cy="4906578"/>
          </a:xfrm>
        </p:grpSpPr>
        <p:sp>
          <p:nvSpPr>
            <p:cNvPr id="12" name="Vijfhoek 20">
              <a:extLst>
                <a:ext uri="{FF2B5EF4-FFF2-40B4-BE49-F238E27FC236}">
                  <a16:creationId xmlns:a16="http://schemas.microsoft.com/office/drawing/2014/main" id="{E9540E3C-DB41-981D-8EB5-9F63E8AC7603}"/>
                </a:ext>
              </a:extLst>
            </p:cNvPr>
            <p:cNvSpPr/>
            <p:nvPr/>
          </p:nvSpPr>
          <p:spPr bwMode="auto">
            <a:xfrm rot="5400000">
              <a:off x="2374299" y="1477715"/>
              <a:ext cx="2218151" cy="1332000"/>
            </a:xfrm>
            <a:prstGeom prst="homePlate">
              <a:avLst>
                <a:gd name="adj" fmla="val 17501"/>
              </a:avLst>
            </a:prstGeom>
            <a:solidFill>
              <a:schemeClr val="tx2">
                <a:lumMod val="40000"/>
                <a:lumOff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400" eaLnBrk="0" fontAlgn="base" hangingPunct="0">
                <a:spcBef>
                  <a:spcPct val="50000"/>
                </a:spcBef>
                <a:spcAft>
                  <a:spcPct val="0"/>
                </a:spcAft>
              </a:pPr>
              <a:endParaRPr lang="nl-NL" sz="2400">
                <a:solidFill>
                  <a:srgbClr val="005172"/>
                </a:solidFill>
                <a:latin typeface="News Gothic" pitchFamily="34" charset="0"/>
              </a:endParaRPr>
            </a:p>
          </p:txBody>
        </p:sp>
        <p:sp>
          <p:nvSpPr>
            <p:cNvPr id="13" name="Tekstvak 37">
              <a:extLst>
                <a:ext uri="{FF2B5EF4-FFF2-40B4-BE49-F238E27FC236}">
                  <a16:creationId xmlns:a16="http://schemas.microsoft.com/office/drawing/2014/main" id="{3F870BDA-959B-0501-E530-D979CEABBF06}"/>
                </a:ext>
              </a:extLst>
            </p:cNvPr>
            <p:cNvSpPr txBox="1"/>
            <p:nvPr/>
          </p:nvSpPr>
          <p:spPr>
            <a:xfrm>
              <a:off x="2726877" y="1014386"/>
              <a:ext cx="1664141" cy="939744"/>
            </a:xfrm>
            <a:prstGeom prst="rect">
              <a:avLst/>
            </a:prstGeom>
            <a:noFill/>
          </p:spPr>
          <p:txBody>
            <a:bodyPr wrap="square" rtlCol="0">
              <a:spAutoFit/>
            </a:bodyPr>
            <a:lstStyle/>
            <a:p>
              <a:pPr defTabSz="914400" eaLnBrk="0" fontAlgn="base" hangingPunct="0">
                <a:lnSpc>
                  <a:spcPct val="90000"/>
                </a:lnSpc>
                <a:spcBef>
                  <a:spcPct val="50000"/>
                </a:spcBef>
                <a:spcAft>
                  <a:spcPct val="0"/>
                </a:spcAft>
              </a:pPr>
              <a:r>
                <a:rPr lang="nl-NL" sz="1400" b="1" spc="-20" dirty="0" err="1">
                  <a:solidFill>
                    <a:srgbClr val="004C78"/>
                  </a:solidFill>
                  <a:latin typeface="Arial"/>
                  <a:cs typeface="Arial"/>
                </a:rPr>
                <a:t>Limiting</a:t>
              </a:r>
              <a:r>
                <a:rPr lang="nl-NL" sz="1400" b="1" spc="-20" dirty="0">
                  <a:solidFill>
                    <a:srgbClr val="004C78"/>
                  </a:solidFill>
                  <a:latin typeface="Arial"/>
                  <a:cs typeface="Arial"/>
                </a:rPr>
                <a:t> factors</a:t>
              </a:r>
            </a:p>
            <a:p>
              <a:pPr indent="68400" defTabSz="914400" eaLnBrk="0" fontAlgn="base" hangingPunct="0">
                <a:lnSpc>
                  <a:spcPct val="70000"/>
                </a:lnSpc>
                <a:spcBef>
                  <a:spcPts val="700"/>
                </a:spcBef>
                <a:spcAft>
                  <a:spcPct val="0"/>
                </a:spcAft>
                <a:buFont typeface="Arial"/>
                <a:buChar char="•"/>
              </a:pPr>
              <a:r>
                <a:rPr lang="nl-NL" sz="1400" i="1" dirty="0">
                  <a:solidFill>
                    <a:srgbClr val="004C78"/>
                  </a:solidFill>
                  <a:latin typeface="Verdana"/>
                  <a:cs typeface="Verdana"/>
                </a:rPr>
                <a:t>water</a:t>
              </a:r>
              <a:endParaRPr lang="nl-NL" sz="1400" i="1" baseline="-25000" dirty="0">
                <a:solidFill>
                  <a:srgbClr val="004C78"/>
                </a:solidFill>
                <a:latin typeface="Verdana"/>
                <a:cs typeface="Verdana"/>
              </a:endParaRPr>
            </a:p>
            <a:p>
              <a:pPr indent="68400" defTabSz="914400" eaLnBrk="0" fontAlgn="base" hangingPunct="0">
                <a:lnSpc>
                  <a:spcPct val="50000"/>
                </a:lnSpc>
                <a:spcBef>
                  <a:spcPts val="700"/>
                </a:spcBef>
                <a:spcAft>
                  <a:spcPct val="0"/>
                </a:spcAft>
                <a:buFont typeface="Arial"/>
                <a:buChar char="•"/>
              </a:pPr>
              <a:r>
                <a:rPr lang="nl-NL" sz="1400" i="1" dirty="0" err="1">
                  <a:solidFill>
                    <a:srgbClr val="004C78"/>
                  </a:solidFill>
                  <a:latin typeface="Verdana"/>
                  <a:cs typeface="Verdana"/>
                </a:rPr>
                <a:t>nutrients</a:t>
              </a:r>
              <a:endParaRPr lang="nl-NL" sz="1400" i="1" dirty="0">
                <a:solidFill>
                  <a:srgbClr val="004C78"/>
                </a:solidFill>
                <a:latin typeface="Verdana"/>
                <a:cs typeface="Verdana"/>
              </a:endParaRPr>
            </a:p>
            <a:p>
              <a:pPr defTabSz="914400" eaLnBrk="0" fontAlgn="base" hangingPunct="0">
                <a:lnSpc>
                  <a:spcPct val="50000"/>
                </a:lnSpc>
                <a:spcBef>
                  <a:spcPts val="700"/>
                </a:spcBef>
                <a:spcAft>
                  <a:spcPct val="0"/>
                </a:spcAft>
              </a:pPr>
              <a:r>
                <a:rPr lang="nl-NL" sz="1400" i="1" dirty="0">
                  <a:solidFill>
                    <a:srgbClr val="004C78"/>
                  </a:solidFill>
                  <a:latin typeface="Verdana"/>
                  <a:cs typeface="Verdana"/>
                </a:rPr>
                <a:t> (N,P,K)</a:t>
              </a:r>
            </a:p>
          </p:txBody>
        </p:sp>
        <p:sp>
          <p:nvSpPr>
            <p:cNvPr id="14" name="Trapezium 43">
              <a:extLst>
                <a:ext uri="{FF2B5EF4-FFF2-40B4-BE49-F238E27FC236}">
                  <a16:creationId xmlns:a16="http://schemas.microsoft.com/office/drawing/2014/main" id="{BBB941DD-EDD4-F6FB-10FC-DE63E78ABA1E}"/>
                </a:ext>
              </a:extLst>
            </p:cNvPr>
            <p:cNvSpPr/>
            <p:nvPr/>
          </p:nvSpPr>
          <p:spPr bwMode="auto">
            <a:xfrm>
              <a:off x="2629375" y="5122334"/>
              <a:ext cx="1707999" cy="788360"/>
            </a:xfrm>
            <a:prstGeom prst="trapezoid">
              <a:avLst/>
            </a:prstGeom>
            <a:solidFill>
              <a:srgbClr val="CCCC3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400" eaLnBrk="0" fontAlgn="base" hangingPunct="0">
                <a:spcBef>
                  <a:spcPct val="50000"/>
                </a:spcBef>
                <a:spcAft>
                  <a:spcPct val="0"/>
                </a:spcAft>
              </a:pPr>
              <a:endParaRPr lang="nl-NL" sz="2400">
                <a:solidFill>
                  <a:srgbClr val="005172"/>
                </a:solidFill>
                <a:latin typeface="News Gothic" pitchFamily="34" charset="0"/>
              </a:endParaRPr>
            </a:p>
          </p:txBody>
        </p:sp>
        <p:sp>
          <p:nvSpPr>
            <p:cNvPr id="15" name="Rechthoek 48">
              <a:extLst>
                <a:ext uri="{FF2B5EF4-FFF2-40B4-BE49-F238E27FC236}">
                  <a16:creationId xmlns:a16="http://schemas.microsoft.com/office/drawing/2014/main" id="{F22EFF0E-1CA2-DB6D-6BF2-58713FB7E09A}"/>
                </a:ext>
              </a:extLst>
            </p:cNvPr>
            <p:cNvSpPr/>
            <p:nvPr/>
          </p:nvSpPr>
          <p:spPr bwMode="auto">
            <a:xfrm>
              <a:off x="2826452" y="3252788"/>
              <a:ext cx="1313845" cy="2160000"/>
            </a:xfrm>
            <a:prstGeom prst="rect">
              <a:avLst/>
            </a:prstGeom>
            <a:blipFill rotWithShape="1">
              <a:blip r:embed="rId3"/>
              <a:stretch>
                <a:fillRect/>
              </a:stretch>
            </a:blip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400" eaLnBrk="0" fontAlgn="base" hangingPunct="0">
                <a:spcBef>
                  <a:spcPct val="50000"/>
                </a:spcBef>
                <a:spcAft>
                  <a:spcPct val="0"/>
                </a:spcAft>
              </a:pPr>
              <a:endParaRPr lang="nl-NL" sz="2400">
                <a:solidFill>
                  <a:srgbClr val="005172"/>
                </a:solidFill>
                <a:latin typeface="News Gothic" pitchFamily="34" charset="0"/>
              </a:endParaRPr>
            </a:p>
          </p:txBody>
        </p:sp>
        <p:sp>
          <p:nvSpPr>
            <p:cNvPr id="16" name="Tekstvak 51">
              <a:extLst>
                <a:ext uri="{FF2B5EF4-FFF2-40B4-BE49-F238E27FC236}">
                  <a16:creationId xmlns:a16="http://schemas.microsoft.com/office/drawing/2014/main" id="{689A32BB-A314-42F8-CFC2-5A15AC8C069F}"/>
                </a:ext>
              </a:extLst>
            </p:cNvPr>
            <p:cNvSpPr txBox="1"/>
            <p:nvPr/>
          </p:nvSpPr>
          <p:spPr>
            <a:xfrm>
              <a:off x="2785215" y="5463403"/>
              <a:ext cx="1385316" cy="457561"/>
            </a:xfrm>
            <a:prstGeom prst="rect">
              <a:avLst/>
            </a:prstGeom>
            <a:noFill/>
          </p:spPr>
          <p:txBody>
            <a:bodyPr wrap="none" rtlCol="0">
              <a:spAutoFit/>
            </a:bodyPr>
            <a:lstStyle/>
            <a:p>
              <a:pPr algn="ctr" defTabSz="914400" eaLnBrk="0" fontAlgn="base" hangingPunct="0">
                <a:lnSpc>
                  <a:spcPct val="60000"/>
                </a:lnSpc>
                <a:spcBef>
                  <a:spcPts val="480"/>
                </a:spcBef>
                <a:spcAft>
                  <a:spcPct val="0"/>
                </a:spcAft>
              </a:pPr>
              <a:r>
                <a:rPr lang="nl-NL" sz="1600" b="1" dirty="0">
                  <a:solidFill>
                    <a:srgbClr val="005172"/>
                  </a:solidFill>
                  <a:latin typeface="Verdana"/>
                </a:rPr>
                <a:t>Limited</a:t>
              </a:r>
            </a:p>
            <a:p>
              <a:pPr algn="ctr" defTabSz="914400" eaLnBrk="0" fontAlgn="base" hangingPunct="0">
                <a:lnSpc>
                  <a:spcPct val="60000"/>
                </a:lnSpc>
                <a:spcBef>
                  <a:spcPts val="480"/>
                </a:spcBef>
                <a:spcAft>
                  <a:spcPct val="0"/>
                </a:spcAft>
              </a:pPr>
              <a:r>
                <a:rPr lang="nl-NL" sz="1600" b="1" dirty="0">
                  <a:solidFill>
                    <a:srgbClr val="005172"/>
                  </a:solidFill>
                  <a:latin typeface="Verdana"/>
                </a:rPr>
                <a:t>yield (Yw)</a:t>
              </a:r>
            </a:p>
          </p:txBody>
        </p:sp>
      </p:grpSp>
      <p:grpSp>
        <p:nvGrpSpPr>
          <p:cNvPr id="17" name="Groeperen 23">
            <a:extLst>
              <a:ext uri="{FF2B5EF4-FFF2-40B4-BE49-F238E27FC236}">
                <a16:creationId xmlns:a16="http://schemas.microsoft.com/office/drawing/2014/main" id="{A16E6190-5C0C-C1B8-CAFC-7211EF8BDD8C}"/>
              </a:ext>
            </a:extLst>
          </p:cNvPr>
          <p:cNvGrpSpPr/>
          <p:nvPr/>
        </p:nvGrpSpPr>
        <p:grpSpPr>
          <a:xfrm>
            <a:off x="5776706" y="1341843"/>
            <a:ext cx="1761814" cy="4906578"/>
            <a:chOff x="4722717" y="1014386"/>
            <a:chExt cx="1761814" cy="4906578"/>
          </a:xfrm>
        </p:grpSpPr>
        <p:sp>
          <p:nvSpPr>
            <p:cNvPr id="18" name="Vijfhoek 32">
              <a:extLst>
                <a:ext uri="{FF2B5EF4-FFF2-40B4-BE49-F238E27FC236}">
                  <a16:creationId xmlns:a16="http://schemas.microsoft.com/office/drawing/2014/main" id="{EA4A2262-ED8E-71B4-25FA-942DC5495E91}"/>
                </a:ext>
              </a:extLst>
            </p:cNvPr>
            <p:cNvSpPr/>
            <p:nvPr/>
          </p:nvSpPr>
          <p:spPr bwMode="auto">
            <a:xfrm rot="5400000">
              <a:off x="4022233" y="1927769"/>
              <a:ext cx="3118261" cy="1332000"/>
            </a:xfrm>
            <a:prstGeom prst="homePlate">
              <a:avLst>
                <a:gd name="adj" fmla="val 17501"/>
              </a:avLst>
            </a:prstGeom>
            <a:solidFill>
              <a:srgbClr val="99FF99"/>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400" eaLnBrk="0" fontAlgn="base" hangingPunct="0">
                <a:spcBef>
                  <a:spcPct val="50000"/>
                </a:spcBef>
                <a:spcAft>
                  <a:spcPct val="0"/>
                </a:spcAft>
              </a:pPr>
              <a:endParaRPr lang="nl-NL" sz="2400">
                <a:solidFill>
                  <a:srgbClr val="005172"/>
                </a:solidFill>
                <a:latin typeface="News Gothic" pitchFamily="34" charset="0"/>
              </a:endParaRPr>
            </a:p>
          </p:txBody>
        </p:sp>
        <p:sp>
          <p:nvSpPr>
            <p:cNvPr id="19" name="Tekstvak 39">
              <a:extLst>
                <a:ext uri="{FF2B5EF4-FFF2-40B4-BE49-F238E27FC236}">
                  <a16:creationId xmlns:a16="http://schemas.microsoft.com/office/drawing/2014/main" id="{3FB08898-B421-2B49-35B8-F14A2C63127B}"/>
                </a:ext>
              </a:extLst>
            </p:cNvPr>
            <p:cNvSpPr txBox="1"/>
            <p:nvPr/>
          </p:nvSpPr>
          <p:spPr>
            <a:xfrm>
              <a:off x="4820390" y="1014386"/>
              <a:ext cx="1664141" cy="1137234"/>
            </a:xfrm>
            <a:prstGeom prst="rect">
              <a:avLst/>
            </a:prstGeom>
            <a:noFill/>
          </p:spPr>
          <p:txBody>
            <a:bodyPr wrap="square" rtlCol="0">
              <a:spAutoFit/>
            </a:bodyPr>
            <a:lstStyle/>
            <a:p>
              <a:pPr defTabSz="914400" eaLnBrk="0" fontAlgn="base" hangingPunct="0">
                <a:lnSpc>
                  <a:spcPct val="90000"/>
                </a:lnSpc>
                <a:spcBef>
                  <a:spcPct val="50000"/>
                </a:spcBef>
                <a:spcAft>
                  <a:spcPct val="0"/>
                </a:spcAft>
              </a:pPr>
              <a:r>
                <a:rPr lang="nl-NL" sz="1400" b="1" spc="-60" dirty="0" err="1">
                  <a:solidFill>
                    <a:srgbClr val="004C78"/>
                  </a:solidFill>
                  <a:latin typeface="Arial"/>
                  <a:cs typeface="Arial"/>
                </a:rPr>
                <a:t>Reducing</a:t>
              </a:r>
              <a:r>
                <a:rPr lang="nl-NL" sz="1400" b="1" spc="-60" dirty="0">
                  <a:solidFill>
                    <a:srgbClr val="004C78"/>
                  </a:solidFill>
                  <a:latin typeface="Arial"/>
                  <a:cs typeface="Arial"/>
                </a:rPr>
                <a:t> factors</a:t>
              </a:r>
            </a:p>
            <a:p>
              <a:pPr indent="68400" defTabSz="914400" eaLnBrk="0" fontAlgn="base" hangingPunct="0">
                <a:lnSpc>
                  <a:spcPct val="70000"/>
                </a:lnSpc>
                <a:spcBef>
                  <a:spcPts val="700"/>
                </a:spcBef>
                <a:spcAft>
                  <a:spcPct val="0"/>
                </a:spcAft>
                <a:buFont typeface="Arial"/>
                <a:buChar char="•"/>
              </a:pPr>
              <a:r>
                <a:rPr lang="nl-NL" sz="1400" i="1" dirty="0" err="1">
                  <a:solidFill>
                    <a:srgbClr val="004C78"/>
                  </a:solidFill>
                  <a:latin typeface="Verdana"/>
                  <a:cs typeface="Verdana"/>
                </a:rPr>
                <a:t>weeds</a:t>
              </a:r>
              <a:endParaRPr lang="nl-NL" sz="1400" i="1" baseline="-25000" dirty="0">
                <a:solidFill>
                  <a:srgbClr val="004C78"/>
                </a:solidFill>
                <a:latin typeface="Verdana"/>
                <a:cs typeface="Verdana"/>
              </a:endParaRPr>
            </a:p>
            <a:p>
              <a:pPr indent="68400" defTabSz="914400" eaLnBrk="0" fontAlgn="base" hangingPunct="0">
                <a:lnSpc>
                  <a:spcPct val="50000"/>
                </a:lnSpc>
                <a:spcBef>
                  <a:spcPts val="700"/>
                </a:spcBef>
                <a:spcAft>
                  <a:spcPct val="0"/>
                </a:spcAft>
                <a:buFont typeface="Arial"/>
                <a:buChar char="•"/>
              </a:pPr>
              <a:r>
                <a:rPr lang="nl-NL" sz="1400" i="1" dirty="0" err="1">
                  <a:solidFill>
                    <a:srgbClr val="004C78"/>
                  </a:solidFill>
                  <a:latin typeface="Verdana"/>
                  <a:cs typeface="Verdana"/>
                </a:rPr>
                <a:t>pests</a:t>
              </a:r>
              <a:endParaRPr lang="nl-NL" sz="1400" i="1" dirty="0">
                <a:solidFill>
                  <a:srgbClr val="004C78"/>
                </a:solidFill>
                <a:latin typeface="Verdana"/>
                <a:cs typeface="Verdana"/>
              </a:endParaRPr>
            </a:p>
            <a:p>
              <a:pPr indent="68400" defTabSz="914400" eaLnBrk="0" fontAlgn="base" hangingPunct="0">
                <a:lnSpc>
                  <a:spcPct val="50000"/>
                </a:lnSpc>
                <a:spcBef>
                  <a:spcPts val="700"/>
                </a:spcBef>
                <a:spcAft>
                  <a:spcPct val="0"/>
                </a:spcAft>
                <a:buFont typeface="Arial"/>
                <a:buChar char="•"/>
              </a:pPr>
              <a:r>
                <a:rPr lang="nl-NL" sz="1400" i="1" dirty="0" err="1">
                  <a:solidFill>
                    <a:srgbClr val="004C78"/>
                  </a:solidFill>
                  <a:latin typeface="Verdana"/>
                  <a:cs typeface="Verdana"/>
                </a:rPr>
                <a:t>diseases</a:t>
              </a:r>
              <a:endParaRPr lang="nl-NL" sz="1400" i="1" dirty="0">
                <a:solidFill>
                  <a:srgbClr val="004C78"/>
                </a:solidFill>
                <a:latin typeface="Verdana"/>
                <a:cs typeface="Verdana"/>
              </a:endParaRPr>
            </a:p>
            <a:p>
              <a:pPr indent="68400" defTabSz="914400" eaLnBrk="0" fontAlgn="base" hangingPunct="0">
                <a:lnSpc>
                  <a:spcPct val="50000"/>
                </a:lnSpc>
                <a:spcBef>
                  <a:spcPts val="700"/>
                </a:spcBef>
                <a:spcAft>
                  <a:spcPct val="0"/>
                </a:spcAft>
                <a:buFont typeface="Arial"/>
                <a:buChar char="•"/>
              </a:pPr>
              <a:r>
                <a:rPr lang="nl-NL" sz="1400" i="1" dirty="0" err="1">
                  <a:solidFill>
                    <a:srgbClr val="004C78"/>
                  </a:solidFill>
                  <a:latin typeface="Verdana"/>
                  <a:cs typeface="Verdana"/>
                </a:rPr>
                <a:t>pollutants</a:t>
              </a:r>
              <a:endParaRPr lang="nl-NL" sz="1400" i="1" dirty="0">
                <a:solidFill>
                  <a:srgbClr val="004C78"/>
                </a:solidFill>
                <a:latin typeface="Verdana"/>
                <a:cs typeface="Verdana"/>
              </a:endParaRPr>
            </a:p>
          </p:txBody>
        </p:sp>
        <p:sp>
          <p:nvSpPr>
            <p:cNvPr id="20" name="Trapezium 44">
              <a:extLst>
                <a:ext uri="{FF2B5EF4-FFF2-40B4-BE49-F238E27FC236}">
                  <a16:creationId xmlns:a16="http://schemas.microsoft.com/office/drawing/2014/main" id="{AFC1B3E9-A67E-A780-7282-5E942585F3DC}"/>
                </a:ext>
              </a:extLst>
            </p:cNvPr>
            <p:cNvSpPr/>
            <p:nvPr/>
          </p:nvSpPr>
          <p:spPr bwMode="auto">
            <a:xfrm>
              <a:off x="4722717" y="5122334"/>
              <a:ext cx="1707999" cy="788360"/>
            </a:xfrm>
            <a:prstGeom prst="trapezoid">
              <a:avLst/>
            </a:prstGeom>
            <a:solidFill>
              <a:srgbClr val="CCFFC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400" eaLnBrk="0" fontAlgn="base" hangingPunct="0">
                <a:spcBef>
                  <a:spcPct val="50000"/>
                </a:spcBef>
                <a:spcAft>
                  <a:spcPct val="0"/>
                </a:spcAft>
              </a:pPr>
              <a:endParaRPr lang="nl-NL" sz="2400">
                <a:solidFill>
                  <a:srgbClr val="005172"/>
                </a:solidFill>
                <a:latin typeface="News Gothic" pitchFamily="34" charset="0"/>
              </a:endParaRPr>
            </a:p>
          </p:txBody>
        </p:sp>
        <p:sp>
          <p:nvSpPr>
            <p:cNvPr id="21" name="Rechthoek 47">
              <a:extLst>
                <a:ext uri="{FF2B5EF4-FFF2-40B4-BE49-F238E27FC236}">
                  <a16:creationId xmlns:a16="http://schemas.microsoft.com/office/drawing/2014/main" id="{7513692C-D718-52C4-4812-3E8F0F2B4E74}"/>
                </a:ext>
              </a:extLst>
            </p:cNvPr>
            <p:cNvSpPr/>
            <p:nvPr/>
          </p:nvSpPr>
          <p:spPr bwMode="auto">
            <a:xfrm>
              <a:off x="4912494" y="4154488"/>
              <a:ext cx="1328444" cy="1250950"/>
            </a:xfrm>
            <a:prstGeom prst="rect">
              <a:avLst/>
            </a:prstGeom>
            <a:blipFill rotWithShape="1">
              <a:blip r:embed="rId4"/>
              <a:stretch>
                <a:fillRect/>
              </a:stretch>
            </a:blip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400" eaLnBrk="0" fontAlgn="base" hangingPunct="0">
                <a:spcBef>
                  <a:spcPct val="50000"/>
                </a:spcBef>
                <a:spcAft>
                  <a:spcPct val="0"/>
                </a:spcAft>
              </a:pPr>
              <a:endParaRPr lang="nl-NL" sz="2400">
                <a:solidFill>
                  <a:srgbClr val="005172"/>
                </a:solidFill>
                <a:latin typeface="News Gothic" pitchFamily="34" charset="0"/>
              </a:endParaRPr>
            </a:p>
          </p:txBody>
        </p:sp>
        <p:sp>
          <p:nvSpPr>
            <p:cNvPr id="22" name="Tekstvak 52">
              <a:extLst>
                <a:ext uri="{FF2B5EF4-FFF2-40B4-BE49-F238E27FC236}">
                  <a16:creationId xmlns:a16="http://schemas.microsoft.com/office/drawing/2014/main" id="{FE837711-1815-7A0A-D870-B275C3B09652}"/>
                </a:ext>
              </a:extLst>
            </p:cNvPr>
            <p:cNvSpPr txBox="1"/>
            <p:nvPr/>
          </p:nvSpPr>
          <p:spPr>
            <a:xfrm>
              <a:off x="4916330" y="5463403"/>
              <a:ext cx="1322798" cy="457561"/>
            </a:xfrm>
            <a:prstGeom prst="rect">
              <a:avLst/>
            </a:prstGeom>
            <a:noFill/>
          </p:spPr>
          <p:txBody>
            <a:bodyPr wrap="none" rtlCol="0">
              <a:spAutoFit/>
            </a:bodyPr>
            <a:lstStyle/>
            <a:p>
              <a:pPr algn="ctr" defTabSz="914400" eaLnBrk="0" fontAlgn="base" hangingPunct="0">
                <a:lnSpc>
                  <a:spcPct val="60000"/>
                </a:lnSpc>
                <a:spcBef>
                  <a:spcPts val="480"/>
                </a:spcBef>
                <a:spcAft>
                  <a:spcPct val="0"/>
                </a:spcAft>
              </a:pPr>
              <a:r>
                <a:rPr lang="nl-NL" sz="1600" b="1" dirty="0" err="1">
                  <a:solidFill>
                    <a:srgbClr val="005172"/>
                  </a:solidFill>
                  <a:latin typeface="Verdana"/>
                </a:rPr>
                <a:t>Actual</a:t>
              </a:r>
              <a:endParaRPr lang="nl-NL" sz="1600" b="1" dirty="0">
                <a:solidFill>
                  <a:srgbClr val="005172"/>
                </a:solidFill>
                <a:latin typeface="Verdana"/>
              </a:endParaRPr>
            </a:p>
            <a:p>
              <a:pPr algn="ctr" defTabSz="914400" eaLnBrk="0" fontAlgn="base" hangingPunct="0">
                <a:lnSpc>
                  <a:spcPct val="60000"/>
                </a:lnSpc>
                <a:spcBef>
                  <a:spcPts val="480"/>
                </a:spcBef>
                <a:spcAft>
                  <a:spcPct val="0"/>
                </a:spcAft>
              </a:pPr>
              <a:r>
                <a:rPr lang="nl-NL" sz="1600" b="1" dirty="0" err="1">
                  <a:solidFill>
                    <a:srgbClr val="005172"/>
                  </a:solidFill>
                  <a:latin typeface="Verdana"/>
                </a:rPr>
                <a:t>yield</a:t>
              </a:r>
              <a:r>
                <a:rPr lang="nl-NL" sz="1600" b="1" dirty="0">
                  <a:solidFill>
                    <a:srgbClr val="005172"/>
                  </a:solidFill>
                  <a:latin typeface="Verdana"/>
                </a:rPr>
                <a:t> (</a:t>
              </a:r>
              <a:r>
                <a:rPr lang="nl-NL" sz="1600" b="1" dirty="0" err="1">
                  <a:solidFill>
                    <a:srgbClr val="005172"/>
                  </a:solidFill>
                  <a:latin typeface="Verdana"/>
                </a:rPr>
                <a:t>Ya</a:t>
              </a:r>
              <a:r>
                <a:rPr lang="nl-NL" sz="1600" b="1" dirty="0">
                  <a:solidFill>
                    <a:srgbClr val="005172"/>
                  </a:solidFill>
                  <a:latin typeface="Verdana"/>
                </a:rPr>
                <a:t>)</a:t>
              </a:r>
            </a:p>
          </p:txBody>
        </p:sp>
      </p:grpSp>
      <p:cxnSp>
        <p:nvCxnSpPr>
          <p:cNvPr id="23" name="Rechte verbindingslijn 66">
            <a:extLst>
              <a:ext uri="{FF2B5EF4-FFF2-40B4-BE49-F238E27FC236}">
                <a16:creationId xmlns:a16="http://schemas.microsoft.com/office/drawing/2014/main" id="{2ECB7E07-A8E0-6BED-4B19-0FDE8BB54FF4}"/>
              </a:ext>
            </a:extLst>
          </p:cNvPr>
          <p:cNvCxnSpPr/>
          <p:nvPr/>
        </p:nvCxnSpPr>
        <p:spPr bwMode="auto">
          <a:xfrm>
            <a:off x="1185108" y="3577255"/>
            <a:ext cx="6916730" cy="0"/>
          </a:xfrm>
          <a:prstGeom prst="line">
            <a:avLst/>
          </a:prstGeom>
          <a:noFill/>
          <a:ln w="19050" cap="flat" cmpd="sng" algn="ctr">
            <a:solidFill>
              <a:schemeClr val="tx1"/>
            </a:solidFill>
            <a:prstDash val="dash"/>
            <a:round/>
            <a:headEnd type="none" w="med" len="med"/>
            <a:tailEnd type="none" w="med" len="med"/>
          </a:ln>
          <a:effectLst/>
        </p:spPr>
      </p:cxnSp>
      <p:cxnSp>
        <p:nvCxnSpPr>
          <p:cNvPr id="24" name="Rechte verbindingslijn 56">
            <a:extLst>
              <a:ext uri="{FF2B5EF4-FFF2-40B4-BE49-F238E27FC236}">
                <a16:creationId xmlns:a16="http://schemas.microsoft.com/office/drawing/2014/main" id="{6A8C42D6-5A76-B699-3847-3B968852BAFC}"/>
              </a:ext>
            </a:extLst>
          </p:cNvPr>
          <p:cNvCxnSpPr/>
          <p:nvPr/>
        </p:nvCxnSpPr>
        <p:spPr bwMode="auto">
          <a:xfrm>
            <a:off x="1185108" y="2674026"/>
            <a:ext cx="6916730" cy="18651"/>
          </a:xfrm>
          <a:prstGeom prst="line">
            <a:avLst/>
          </a:prstGeom>
          <a:noFill/>
          <a:ln w="19050" cap="flat" cmpd="sng" algn="ctr">
            <a:solidFill>
              <a:schemeClr val="tx1"/>
            </a:solidFill>
            <a:prstDash val="dash"/>
            <a:round/>
            <a:headEnd type="none" w="med" len="med"/>
            <a:tailEnd type="none" w="med" len="med"/>
          </a:ln>
          <a:effectLst/>
        </p:spPr>
      </p:cxnSp>
      <p:cxnSp>
        <p:nvCxnSpPr>
          <p:cNvPr id="25" name="Rechte verbindingslijn 58">
            <a:extLst>
              <a:ext uri="{FF2B5EF4-FFF2-40B4-BE49-F238E27FC236}">
                <a16:creationId xmlns:a16="http://schemas.microsoft.com/office/drawing/2014/main" id="{059D77AE-13D5-38AC-6774-44D00C45DE91}"/>
              </a:ext>
            </a:extLst>
          </p:cNvPr>
          <p:cNvCxnSpPr/>
          <p:nvPr/>
        </p:nvCxnSpPr>
        <p:spPr bwMode="auto">
          <a:xfrm flipV="1">
            <a:off x="1185108" y="4480357"/>
            <a:ext cx="6916730" cy="1588"/>
          </a:xfrm>
          <a:prstGeom prst="line">
            <a:avLst/>
          </a:prstGeom>
          <a:noFill/>
          <a:ln w="19050" cap="flat" cmpd="sng" algn="ctr">
            <a:solidFill>
              <a:schemeClr val="tx1"/>
            </a:solidFill>
            <a:prstDash val="dash"/>
            <a:round/>
            <a:headEnd type="none" w="med" len="med"/>
            <a:tailEnd type="none" w="med" len="med"/>
          </a:ln>
          <a:effectLst/>
        </p:spPr>
      </p:cxnSp>
      <p:grpSp>
        <p:nvGrpSpPr>
          <p:cNvPr id="26" name="Groeperen 14">
            <a:extLst>
              <a:ext uri="{FF2B5EF4-FFF2-40B4-BE49-F238E27FC236}">
                <a16:creationId xmlns:a16="http://schemas.microsoft.com/office/drawing/2014/main" id="{71AB8FF4-FC05-AB00-536D-3C53A10441BA}"/>
              </a:ext>
            </a:extLst>
          </p:cNvPr>
          <p:cNvGrpSpPr/>
          <p:nvPr/>
        </p:nvGrpSpPr>
        <p:grpSpPr>
          <a:xfrm>
            <a:off x="7312277" y="2679536"/>
            <a:ext cx="622828" cy="1802409"/>
            <a:chOff x="6463478" y="2352079"/>
            <a:chExt cx="622828" cy="1802409"/>
          </a:xfrm>
        </p:grpSpPr>
        <p:sp>
          <p:nvSpPr>
            <p:cNvPr id="27" name="Pijl omhoog 45">
              <a:extLst>
                <a:ext uri="{FF2B5EF4-FFF2-40B4-BE49-F238E27FC236}">
                  <a16:creationId xmlns:a16="http://schemas.microsoft.com/office/drawing/2014/main" id="{A66EDE6B-B3CD-8DF0-B9DF-FA21AB3E3211}"/>
                </a:ext>
              </a:extLst>
            </p:cNvPr>
            <p:cNvSpPr/>
            <p:nvPr/>
          </p:nvSpPr>
          <p:spPr bwMode="auto">
            <a:xfrm>
              <a:off x="6463478" y="2352079"/>
              <a:ext cx="622828" cy="1802409"/>
            </a:xfrm>
            <a:prstGeom prst="upArrow">
              <a:avLst/>
            </a:prstGeom>
            <a:solidFill>
              <a:srgbClr val="FF0000"/>
            </a:solidFill>
            <a:ln w="12700"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spAutoFit/>
            </a:bodyPr>
            <a:lstStyle/>
            <a:p>
              <a:pPr algn="ctr" defTabSz="914400" eaLnBrk="0" fontAlgn="base" hangingPunct="0">
                <a:spcBef>
                  <a:spcPct val="50000"/>
                </a:spcBef>
                <a:spcAft>
                  <a:spcPct val="0"/>
                </a:spcAft>
              </a:pPr>
              <a:endParaRPr lang="nl-NL" sz="2400" dirty="0">
                <a:solidFill>
                  <a:srgbClr val="800000"/>
                </a:solidFill>
                <a:latin typeface="News Gothic" pitchFamily="34" charset="0"/>
              </a:endParaRPr>
            </a:p>
          </p:txBody>
        </p:sp>
        <p:sp>
          <p:nvSpPr>
            <p:cNvPr id="28" name="Tekstvak 46">
              <a:extLst>
                <a:ext uri="{FF2B5EF4-FFF2-40B4-BE49-F238E27FC236}">
                  <a16:creationId xmlns:a16="http://schemas.microsoft.com/office/drawing/2014/main" id="{871BBCE3-2503-01AC-EC0D-49B9781B7A53}"/>
                </a:ext>
              </a:extLst>
            </p:cNvPr>
            <p:cNvSpPr txBox="1"/>
            <p:nvPr/>
          </p:nvSpPr>
          <p:spPr>
            <a:xfrm rot="16200000">
              <a:off x="6074646" y="3052732"/>
              <a:ext cx="1353606" cy="400110"/>
            </a:xfrm>
            <a:prstGeom prst="rect">
              <a:avLst/>
            </a:prstGeom>
            <a:noFill/>
          </p:spPr>
          <p:txBody>
            <a:bodyPr wrap="none" rtlCol="0">
              <a:spAutoFit/>
            </a:bodyPr>
            <a:lstStyle/>
            <a:p>
              <a:pPr algn="ctr" defTabSz="914400" eaLnBrk="0" fontAlgn="base" hangingPunct="0">
                <a:spcBef>
                  <a:spcPct val="50000"/>
                </a:spcBef>
                <a:spcAft>
                  <a:spcPct val="0"/>
                </a:spcAft>
              </a:pPr>
              <a:r>
                <a:rPr lang="nl-NL" sz="2000" dirty="0" err="1">
                  <a:solidFill>
                    <a:srgbClr val="FFFF00"/>
                  </a:solidFill>
                  <a:latin typeface="Verdana"/>
                </a:rPr>
                <a:t>yield</a:t>
              </a:r>
              <a:r>
                <a:rPr lang="nl-NL" sz="2000" dirty="0">
                  <a:solidFill>
                    <a:srgbClr val="FFFF00"/>
                  </a:solidFill>
                  <a:latin typeface="Verdana"/>
                </a:rPr>
                <a:t> gap</a:t>
              </a:r>
            </a:p>
          </p:txBody>
        </p:sp>
      </p:grpSp>
      <p:sp>
        <p:nvSpPr>
          <p:cNvPr id="29" name="Punthaak 55">
            <a:extLst>
              <a:ext uri="{FF2B5EF4-FFF2-40B4-BE49-F238E27FC236}">
                <a16:creationId xmlns:a16="http://schemas.microsoft.com/office/drawing/2014/main" id="{6CB74D47-15E1-113C-D290-F668EAF876AE}"/>
              </a:ext>
            </a:extLst>
          </p:cNvPr>
          <p:cNvSpPr/>
          <p:nvPr/>
        </p:nvSpPr>
        <p:spPr bwMode="auto">
          <a:xfrm rot="16200000">
            <a:off x="3599643" y="2660601"/>
            <a:ext cx="903289" cy="936000"/>
          </a:xfrm>
          <a:prstGeom prst="chevron">
            <a:avLst>
              <a:gd name="adj" fmla="val 13021"/>
            </a:avLst>
          </a:prstGeom>
          <a:solidFill>
            <a:schemeClr val="bg1">
              <a:lumMod val="50000"/>
            </a:schemeClr>
          </a:solidFill>
          <a:ln w="317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defTabSz="914400" eaLnBrk="0" fontAlgn="base" hangingPunct="0">
              <a:spcBef>
                <a:spcPct val="50000"/>
              </a:spcBef>
              <a:spcAft>
                <a:spcPct val="0"/>
              </a:spcAft>
            </a:pPr>
            <a:endParaRPr lang="nl-NL" sz="2400">
              <a:solidFill>
                <a:srgbClr val="005172"/>
              </a:solidFill>
              <a:latin typeface="News Gothic" pitchFamily="34" charset="0"/>
            </a:endParaRPr>
          </a:p>
        </p:txBody>
      </p:sp>
      <p:sp>
        <p:nvSpPr>
          <p:cNvPr id="30" name="Tekstvak 64">
            <a:extLst>
              <a:ext uri="{FF2B5EF4-FFF2-40B4-BE49-F238E27FC236}">
                <a16:creationId xmlns:a16="http://schemas.microsoft.com/office/drawing/2014/main" id="{282CF5BB-389B-3A6D-BA7C-E57F699B571D}"/>
              </a:ext>
            </a:extLst>
          </p:cNvPr>
          <p:cNvSpPr txBox="1"/>
          <p:nvPr/>
        </p:nvSpPr>
        <p:spPr>
          <a:xfrm>
            <a:off x="3491480" y="2692677"/>
            <a:ext cx="1101321" cy="708399"/>
          </a:xfrm>
          <a:prstGeom prst="rect">
            <a:avLst/>
          </a:prstGeom>
          <a:noFill/>
          <a:ln>
            <a:noFill/>
          </a:ln>
        </p:spPr>
        <p:txBody>
          <a:bodyPr wrap="square" rtlCol="0">
            <a:spAutoFit/>
          </a:bodyPr>
          <a:lstStyle/>
          <a:p>
            <a:pPr algn="ctr" defTabSz="914400" eaLnBrk="0" fontAlgn="base" hangingPunct="0">
              <a:lnSpc>
                <a:spcPct val="90000"/>
              </a:lnSpc>
              <a:spcBef>
                <a:spcPts val="120"/>
              </a:spcBef>
              <a:spcAft>
                <a:spcPct val="0"/>
              </a:spcAft>
            </a:pPr>
            <a:r>
              <a:rPr lang="nl-NL" sz="1400" b="1" i="1" spc="-100" dirty="0" err="1">
                <a:solidFill>
                  <a:srgbClr val="FFFFFF"/>
                </a:solidFill>
                <a:effectLst>
                  <a:outerShdw blurRad="38100" dist="38100" dir="2700000" algn="tl" rotWithShape="0">
                    <a:scrgbClr r="0" g="0" b="0"/>
                  </a:outerShdw>
                </a:effectLst>
                <a:latin typeface="Verdana"/>
                <a:cs typeface="Verdana"/>
              </a:rPr>
              <a:t>yield</a:t>
            </a:r>
            <a:endParaRPr lang="nl-NL" sz="1400" b="1" i="1" spc="-100" dirty="0">
              <a:solidFill>
                <a:srgbClr val="FFFFFF"/>
              </a:solidFill>
              <a:effectLst>
                <a:outerShdw blurRad="38100" dist="38100" dir="2700000" algn="tl" rotWithShape="0">
                  <a:scrgbClr r="0" g="0" b="0"/>
                </a:outerShdw>
              </a:effectLst>
              <a:latin typeface="Verdana"/>
              <a:cs typeface="Verdana"/>
            </a:endParaRPr>
          </a:p>
          <a:p>
            <a:pPr algn="ctr" defTabSz="914400" eaLnBrk="0" fontAlgn="base" hangingPunct="0">
              <a:lnSpc>
                <a:spcPct val="90000"/>
              </a:lnSpc>
              <a:spcBef>
                <a:spcPts val="120"/>
              </a:spcBef>
              <a:spcAft>
                <a:spcPct val="0"/>
              </a:spcAft>
            </a:pPr>
            <a:r>
              <a:rPr lang="nl-NL" sz="1400" b="1" i="1" spc="-100" dirty="0" err="1">
                <a:solidFill>
                  <a:srgbClr val="FFFFFF"/>
                </a:solidFill>
                <a:effectLst>
                  <a:outerShdw blurRad="38100" dist="38100" dir="2700000" algn="tl" rotWithShape="0">
                    <a:scrgbClr r="0" g="0" b="0"/>
                  </a:outerShdw>
                </a:effectLst>
                <a:latin typeface="Verdana"/>
                <a:cs typeface="Verdana"/>
              </a:rPr>
              <a:t>increasing</a:t>
            </a:r>
            <a:endParaRPr lang="nl-NL" sz="1400" b="1" i="1" spc="-100" dirty="0">
              <a:solidFill>
                <a:srgbClr val="FFFFFF"/>
              </a:solidFill>
              <a:effectLst>
                <a:outerShdw blurRad="38100" dist="38100" dir="2700000" algn="tl" rotWithShape="0">
                  <a:scrgbClr r="0" g="0" b="0"/>
                </a:outerShdw>
              </a:effectLst>
              <a:latin typeface="Verdana"/>
              <a:cs typeface="Verdana"/>
            </a:endParaRPr>
          </a:p>
          <a:p>
            <a:pPr algn="ctr" defTabSz="914400" eaLnBrk="0" fontAlgn="base" hangingPunct="0">
              <a:lnSpc>
                <a:spcPct val="90000"/>
              </a:lnSpc>
              <a:spcBef>
                <a:spcPts val="120"/>
              </a:spcBef>
              <a:spcAft>
                <a:spcPct val="0"/>
              </a:spcAft>
            </a:pPr>
            <a:r>
              <a:rPr lang="nl-NL" sz="1400" b="1" i="1" spc="-100" dirty="0" err="1">
                <a:solidFill>
                  <a:srgbClr val="FFFFFF"/>
                </a:solidFill>
                <a:effectLst>
                  <a:outerShdw blurRad="38100" dist="38100" dir="2700000" algn="tl" rotWithShape="0">
                    <a:scrgbClr r="0" g="0" b="0"/>
                  </a:outerShdw>
                </a:effectLst>
                <a:latin typeface="Verdana"/>
                <a:cs typeface="Verdana"/>
              </a:rPr>
              <a:t>measures</a:t>
            </a:r>
            <a:endParaRPr lang="nl-NL" sz="1400" b="1" i="1" spc="-100" dirty="0">
              <a:solidFill>
                <a:srgbClr val="FFFFFF"/>
              </a:solidFill>
              <a:effectLst>
                <a:outerShdw blurRad="38100" dist="38100" dir="2700000" algn="tl" rotWithShape="0">
                  <a:scrgbClr r="0" g="0" b="0"/>
                </a:outerShdw>
              </a:effectLst>
              <a:latin typeface="Verdana"/>
              <a:cs typeface="Verdana"/>
            </a:endParaRPr>
          </a:p>
        </p:txBody>
      </p:sp>
      <p:sp>
        <p:nvSpPr>
          <p:cNvPr id="31" name="Tekstvak 9">
            <a:extLst>
              <a:ext uri="{FF2B5EF4-FFF2-40B4-BE49-F238E27FC236}">
                <a16:creationId xmlns:a16="http://schemas.microsoft.com/office/drawing/2014/main" id="{6BE00365-2DD4-FD2B-D205-255646511D9D}"/>
              </a:ext>
            </a:extLst>
          </p:cNvPr>
          <p:cNvSpPr txBox="1"/>
          <p:nvPr/>
        </p:nvSpPr>
        <p:spPr>
          <a:xfrm rot="16200000">
            <a:off x="171113" y="3309888"/>
            <a:ext cx="1480855" cy="400110"/>
          </a:xfrm>
          <a:prstGeom prst="rect">
            <a:avLst/>
          </a:prstGeom>
          <a:noFill/>
        </p:spPr>
        <p:txBody>
          <a:bodyPr wrap="none" rtlCol="0">
            <a:spAutoFit/>
          </a:bodyPr>
          <a:lstStyle/>
          <a:p>
            <a:pPr algn="r" defTabSz="914400" eaLnBrk="0" fontAlgn="base" hangingPunct="0">
              <a:spcBef>
                <a:spcPct val="50000"/>
              </a:spcBef>
              <a:spcAft>
                <a:spcPct val="0"/>
              </a:spcAft>
            </a:pPr>
            <a:r>
              <a:rPr lang="nl-NL" sz="2000" dirty="0" err="1">
                <a:latin typeface="Verdana"/>
                <a:cs typeface="Verdana"/>
              </a:rPr>
              <a:t>Yield</a:t>
            </a:r>
            <a:r>
              <a:rPr lang="nl-NL" sz="2000" dirty="0">
                <a:latin typeface="Verdana"/>
                <a:cs typeface="Verdana"/>
              </a:rPr>
              <a:t> level</a:t>
            </a:r>
          </a:p>
        </p:txBody>
      </p:sp>
      <p:grpSp>
        <p:nvGrpSpPr>
          <p:cNvPr id="32" name="Groeperen 5">
            <a:extLst>
              <a:ext uri="{FF2B5EF4-FFF2-40B4-BE49-F238E27FC236}">
                <a16:creationId xmlns:a16="http://schemas.microsoft.com/office/drawing/2014/main" id="{B85D5E15-1658-3804-0681-6525733693C0}"/>
              </a:ext>
            </a:extLst>
          </p:cNvPr>
          <p:cNvGrpSpPr/>
          <p:nvPr/>
        </p:nvGrpSpPr>
        <p:grpSpPr>
          <a:xfrm>
            <a:off x="5508716" y="2670520"/>
            <a:ext cx="936001" cy="1811425"/>
            <a:chOff x="4454727" y="2343063"/>
            <a:chExt cx="936001" cy="1811425"/>
          </a:xfrm>
          <a:solidFill>
            <a:srgbClr val="1F64A3"/>
          </a:solidFill>
        </p:grpSpPr>
        <p:sp>
          <p:nvSpPr>
            <p:cNvPr id="33" name="Punthaak 60">
              <a:extLst>
                <a:ext uri="{FF2B5EF4-FFF2-40B4-BE49-F238E27FC236}">
                  <a16:creationId xmlns:a16="http://schemas.microsoft.com/office/drawing/2014/main" id="{95304F38-A8DB-A94C-DF54-B5701ECEB12F}"/>
                </a:ext>
              </a:extLst>
            </p:cNvPr>
            <p:cNvSpPr/>
            <p:nvPr/>
          </p:nvSpPr>
          <p:spPr bwMode="auto">
            <a:xfrm rot="16200000">
              <a:off x="4436727" y="2361063"/>
              <a:ext cx="972000" cy="935999"/>
            </a:xfrm>
            <a:prstGeom prst="chevron">
              <a:avLst>
                <a:gd name="adj" fmla="val 13021"/>
              </a:avLst>
            </a:prstGeom>
            <a:grpFill/>
            <a:ln w="317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defTabSz="914400" eaLnBrk="0" fontAlgn="base" hangingPunct="0">
                <a:spcBef>
                  <a:spcPct val="50000"/>
                </a:spcBef>
                <a:spcAft>
                  <a:spcPct val="0"/>
                </a:spcAft>
              </a:pPr>
              <a:endParaRPr lang="nl-NL" sz="2400">
                <a:solidFill>
                  <a:srgbClr val="005172"/>
                </a:solidFill>
                <a:latin typeface="News Gothic" pitchFamily="34" charset="0"/>
              </a:endParaRPr>
            </a:p>
          </p:txBody>
        </p:sp>
        <p:sp>
          <p:nvSpPr>
            <p:cNvPr id="34" name="Punthaak 61">
              <a:extLst>
                <a:ext uri="{FF2B5EF4-FFF2-40B4-BE49-F238E27FC236}">
                  <a16:creationId xmlns:a16="http://schemas.microsoft.com/office/drawing/2014/main" id="{5C22ECC3-214C-4254-2689-B3A30DC68198}"/>
                </a:ext>
              </a:extLst>
            </p:cNvPr>
            <p:cNvSpPr/>
            <p:nvPr/>
          </p:nvSpPr>
          <p:spPr bwMode="auto">
            <a:xfrm rot="16200000">
              <a:off x="4436728" y="3200488"/>
              <a:ext cx="972000" cy="936000"/>
            </a:xfrm>
            <a:prstGeom prst="chevron">
              <a:avLst>
                <a:gd name="adj" fmla="val 13021"/>
              </a:avLst>
            </a:prstGeom>
            <a:grpFill/>
            <a:ln w="317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defTabSz="914400" eaLnBrk="0" fontAlgn="base" hangingPunct="0">
                <a:spcBef>
                  <a:spcPct val="50000"/>
                </a:spcBef>
                <a:spcAft>
                  <a:spcPct val="0"/>
                </a:spcAft>
              </a:pPr>
              <a:endParaRPr lang="nl-NL" sz="2400">
                <a:solidFill>
                  <a:srgbClr val="005172"/>
                </a:solidFill>
                <a:latin typeface="News Gothic" pitchFamily="34" charset="0"/>
              </a:endParaRPr>
            </a:p>
          </p:txBody>
        </p:sp>
      </p:grpSp>
      <p:sp>
        <p:nvSpPr>
          <p:cNvPr id="35" name="Tekstvak 62">
            <a:extLst>
              <a:ext uri="{FF2B5EF4-FFF2-40B4-BE49-F238E27FC236}">
                <a16:creationId xmlns:a16="http://schemas.microsoft.com/office/drawing/2014/main" id="{5540E709-A6B0-F09D-8347-0083D61C7D45}"/>
              </a:ext>
            </a:extLst>
          </p:cNvPr>
          <p:cNvSpPr txBox="1"/>
          <p:nvPr/>
        </p:nvSpPr>
        <p:spPr>
          <a:xfrm>
            <a:off x="5323972" y="2720381"/>
            <a:ext cx="1295424" cy="917687"/>
          </a:xfrm>
          <a:prstGeom prst="rect">
            <a:avLst/>
          </a:prstGeom>
          <a:noFill/>
        </p:spPr>
        <p:txBody>
          <a:bodyPr wrap="square" rtlCol="0">
            <a:spAutoFit/>
          </a:bodyPr>
          <a:lstStyle/>
          <a:p>
            <a:pPr algn="ctr" defTabSz="914400" eaLnBrk="0" fontAlgn="base" hangingPunct="0">
              <a:lnSpc>
                <a:spcPct val="90000"/>
              </a:lnSpc>
              <a:spcBef>
                <a:spcPts val="120"/>
              </a:spcBef>
              <a:spcAft>
                <a:spcPct val="0"/>
              </a:spcAft>
            </a:pPr>
            <a:r>
              <a:rPr lang="nl-NL" sz="1400" b="1" i="1" spc="-100" dirty="0" err="1">
                <a:solidFill>
                  <a:srgbClr val="FFFFFF"/>
                </a:solidFill>
                <a:effectLst>
                  <a:outerShdw blurRad="38100" dist="38100" dir="2700000" algn="tl" rotWithShape="0">
                    <a:scrgbClr r="0" g="0" b="0"/>
                  </a:outerShdw>
                </a:effectLst>
                <a:latin typeface="Verdana"/>
                <a:cs typeface="Verdana"/>
              </a:rPr>
              <a:t>yield</a:t>
            </a:r>
            <a:endParaRPr lang="nl-NL" sz="1400" b="1" i="1" spc="-100" dirty="0">
              <a:solidFill>
                <a:srgbClr val="FFFFFF"/>
              </a:solidFill>
              <a:effectLst>
                <a:outerShdw blurRad="38100" dist="38100" dir="2700000" algn="tl" rotWithShape="0">
                  <a:scrgbClr r="0" g="0" b="0"/>
                </a:outerShdw>
              </a:effectLst>
              <a:latin typeface="Verdana"/>
              <a:cs typeface="Verdana"/>
            </a:endParaRPr>
          </a:p>
          <a:p>
            <a:pPr algn="ctr" defTabSz="914400" eaLnBrk="0" fontAlgn="base" hangingPunct="0">
              <a:lnSpc>
                <a:spcPct val="90000"/>
              </a:lnSpc>
              <a:spcBef>
                <a:spcPts val="120"/>
              </a:spcBef>
              <a:spcAft>
                <a:spcPct val="0"/>
              </a:spcAft>
            </a:pPr>
            <a:r>
              <a:rPr lang="nl-NL" sz="1400" b="1" i="1" spc="-100" dirty="0" err="1">
                <a:solidFill>
                  <a:srgbClr val="FFFFFF"/>
                </a:solidFill>
                <a:effectLst>
                  <a:outerShdw blurRad="38100" dist="38100" dir="2700000" algn="tl" rotWithShape="0">
                    <a:scrgbClr r="0" g="0" b="0"/>
                  </a:outerShdw>
                </a:effectLst>
                <a:latin typeface="Verdana"/>
                <a:cs typeface="Verdana"/>
              </a:rPr>
              <a:t>protecting</a:t>
            </a:r>
            <a:endParaRPr lang="nl-NL" sz="1400" b="1" i="1" spc="-100" dirty="0">
              <a:solidFill>
                <a:srgbClr val="FFFFFF"/>
              </a:solidFill>
              <a:effectLst>
                <a:outerShdw blurRad="38100" dist="38100" dir="2700000" algn="tl" rotWithShape="0">
                  <a:scrgbClr r="0" g="0" b="0"/>
                </a:outerShdw>
              </a:effectLst>
              <a:latin typeface="Verdana"/>
              <a:cs typeface="Verdana"/>
            </a:endParaRPr>
          </a:p>
          <a:p>
            <a:pPr algn="ctr" defTabSz="914400" eaLnBrk="0" fontAlgn="base" hangingPunct="0">
              <a:lnSpc>
                <a:spcPct val="90000"/>
              </a:lnSpc>
              <a:spcBef>
                <a:spcPts val="120"/>
              </a:spcBef>
              <a:spcAft>
                <a:spcPct val="0"/>
              </a:spcAft>
            </a:pPr>
            <a:r>
              <a:rPr lang="nl-NL" sz="1400" b="1" i="1" spc="-100" dirty="0" err="1">
                <a:solidFill>
                  <a:srgbClr val="FFFFFF"/>
                </a:solidFill>
                <a:effectLst>
                  <a:outerShdw blurRad="38100" dist="38100" dir="2700000" algn="tl" rotWithShape="0">
                    <a:scrgbClr r="0" g="0" b="0"/>
                  </a:outerShdw>
                </a:effectLst>
                <a:latin typeface="Verdana"/>
                <a:cs typeface="Verdana"/>
              </a:rPr>
              <a:t>measures</a:t>
            </a:r>
            <a:endParaRPr lang="nl-NL" sz="1400" b="1" i="1" spc="-100" dirty="0">
              <a:solidFill>
                <a:srgbClr val="FFFFFF"/>
              </a:solidFill>
              <a:effectLst>
                <a:outerShdw blurRad="38100" dist="38100" dir="2700000" algn="tl" rotWithShape="0">
                  <a:scrgbClr r="0" g="0" b="0"/>
                </a:outerShdw>
              </a:effectLst>
              <a:latin typeface="Verdana"/>
              <a:cs typeface="Verdana"/>
            </a:endParaRPr>
          </a:p>
          <a:p>
            <a:pPr algn="ctr" defTabSz="914400" eaLnBrk="0" fontAlgn="base" hangingPunct="0">
              <a:lnSpc>
                <a:spcPct val="90000"/>
              </a:lnSpc>
              <a:spcBef>
                <a:spcPts val="120"/>
              </a:spcBef>
              <a:spcAft>
                <a:spcPct val="0"/>
              </a:spcAft>
            </a:pPr>
            <a:r>
              <a:rPr lang="nl-NL" sz="1400" b="1" i="1" spc="-100" dirty="0">
                <a:solidFill>
                  <a:srgbClr val="FFFFFF"/>
                </a:solidFill>
                <a:effectLst>
                  <a:outerShdw blurRad="38100" dist="38100" dir="2700000" algn="tl" rotWithShape="0">
                    <a:scrgbClr r="0" g="0" b="0"/>
                  </a:outerShdw>
                </a:effectLst>
                <a:latin typeface="Verdana"/>
                <a:cs typeface="Verdana"/>
              </a:rPr>
              <a:t> </a:t>
            </a:r>
            <a:endParaRPr lang="nl-NL" sz="1400" b="1" i="1" spc="-180" dirty="0">
              <a:solidFill>
                <a:srgbClr val="FFFFFF"/>
              </a:solidFill>
              <a:effectLst>
                <a:outerShdw blurRad="38100" dist="38100" dir="2700000" algn="tl" rotWithShape="0">
                  <a:scrgbClr r="0" g="0" b="0"/>
                </a:outerShdw>
              </a:effectLst>
              <a:latin typeface="Verdana"/>
              <a:cs typeface="Verdana"/>
            </a:endParaRPr>
          </a:p>
        </p:txBody>
      </p:sp>
      <p:sp>
        <p:nvSpPr>
          <p:cNvPr id="36" name="Punthaak 54">
            <a:extLst>
              <a:ext uri="{FF2B5EF4-FFF2-40B4-BE49-F238E27FC236}">
                <a16:creationId xmlns:a16="http://schemas.microsoft.com/office/drawing/2014/main" id="{967A8219-B0F0-BE71-A43A-1AE5350C6F1E}"/>
              </a:ext>
            </a:extLst>
          </p:cNvPr>
          <p:cNvSpPr/>
          <p:nvPr/>
        </p:nvSpPr>
        <p:spPr bwMode="auto">
          <a:xfrm rot="16200000">
            <a:off x="1006826" y="1546074"/>
            <a:ext cx="1309006" cy="936000"/>
          </a:xfrm>
          <a:prstGeom prst="chevron">
            <a:avLst>
              <a:gd name="adj" fmla="val 19919"/>
            </a:avLst>
          </a:prstGeom>
          <a:solidFill>
            <a:srgbClr val="FFCC00"/>
          </a:solidFill>
          <a:ln w="317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defTabSz="914400" eaLnBrk="0" fontAlgn="base" hangingPunct="0">
              <a:spcBef>
                <a:spcPct val="50000"/>
              </a:spcBef>
              <a:spcAft>
                <a:spcPct val="0"/>
              </a:spcAft>
            </a:pPr>
            <a:endParaRPr lang="nl-NL" sz="2400" dirty="0">
              <a:solidFill>
                <a:srgbClr val="005172"/>
              </a:solidFill>
              <a:latin typeface="News Gothic" pitchFamily="34" charset="0"/>
            </a:endParaRPr>
          </a:p>
        </p:txBody>
      </p:sp>
      <p:sp>
        <p:nvSpPr>
          <p:cNvPr id="37" name="Tekstvak 59">
            <a:extLst>
              <a:ext uri="{FF2B5EF4-FFF2-40B4-BE49-F238E27FC236}">
                <a16:creationId xmlns:a16="http://schemas.microsoft.com/office/drawing/2014/main" id="{A4858C1F-9699-760D-3A32-1853F498B5D4}"/>
              </a:ext>
            </a:extLst>
          </p:cNvPr>
          <p:cNvSpPr txBox="1"/>
          <p:nvPr/>
        </p:nvSpPr>
        <p:spPr>
          <a:xfrm>
            <a:off x="842175" y="1758783"/>
            <a:ext cx="1622484" cy="286232"/>
          </a:xfrm>
          <a:prstGeom prst="rect">
            <a:avLst/>
          </a:prstGeom>
          <a:noFill/>
          <a:ln>
            <a:noFill/>
          </a:ln>
        </p:spPr>
        <p:txBody>
          <a:bodyPr wrap="square" rtlCol="0">
            <a:spAutoFit/>
          </a:bodyPr>
          <a:lstStyle/>
          <a:p>
            <a:pPr algn="ctr" defTabSz="914400" eaLnBrk="0" fontAlgn="base" hangingPunct="0">
              <a:lnSpc>
                <a:spcPct val="90000"/>
              </a:lnSpc>
              <a:spcBef>
                <a:spcPts val="120"/>
              </a:spcBef>
              <a:spcAft>
                <a:spcPct val="0"/>
              </a:spcAft>
            </a:pPr>
            <a:r>
              <a:rPr lang="en-GB" sz="1400" b="1" i="1" spc="-100" dirty="0">
                <a:solidFill>
                  <a:srgbClr val="FFFFFF"/>
                </a:solidFill>
                <a:effectLst>
                  <a:outerShdw blurRad="38100" dist="38100" dir="2700000" algn="tl" rotWithShape="0">
                    <a:scrgbClr r="0" g="0" b="0"/>
                  </a:outerShdw>
                </a:effectLst>
                <a:latin typeface="Verdana"/>
                <a:cs typeface="Verdana"/>
              </a:rPr>
              <a:t>breeding</a:t>
            </a:r>
            <a:endParaRPr lang="nl-NL" sz="1400" b="1" i="1" spc="-100" dirty="0">
              <a:solidFill>
                <a:srgbClr val="FFFFFF"/>
              </a:solidFill>
              <a:effectLst>
                <a:outerShdw blurRad="38100" dist="38100" dir="2700000" algn="tl" rotWithShape="0">
                  <a:scrgbClr r="0" g="0" b="0"/>
                </a:outerShdw>
              </a:effectLst>
              <a:latin typeface="Verdana"/>
              <a:cs typeface="Verdana"/>
            </a:endParaRPr>
          </a:p>
        </p:txBody>
      </p:sp>
    </p:spTree>
    <p:extLst>
      <p:ext uri="{BB962C8B-B14F-4D97-AF65-F5344CB8AC3E}">
        <p14:creationId xmlns:p14="http://schemas.microsoft.com/office/powerpoint/2010/main" val="232859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p:bldP spid="35" grpId="0"/>
      <p:bldP spid="36" grpId="0" animBg="1"/>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2836E-9327-4991-94FC-5C996C597EDE}"/>
              </a:ext>
            </a:extLst>
          </p:cNvPr>
          <p:cNvSpPr>
            <a:spLocks noGrp="1"/>
          </p:cNvSpPr>
          <p:nvPr>
            <p:ph type="title"/>
          </p:nvPr>
        </p:nvSpPr>
        <p:spPr>
          <a:xfrm>
            <a:off x="457200" y="934395"/>
            <a:ext cx="8229600" cy="1143000"/>
          </a:xfrm>
        </p:spPr>
        <p:txBody>
          <a:bodyPr/>
          <a:lstStyle/>
          <a:p>
            <a:pPr algn="l">
              <a:spcAft>
                <a:spcPts val="0"/>
              </a:spcAft>
            </a:pPr>
            <a:r>
              <a:rPr lang="en-US" sz="3600" dirty="0"/>
              <a:t>Process-based crop models</a:t>
            </a:r>
            <a:endParaRPr lang="en-US" sz="5400" dirty="0"/>
          </a:p>
        </p:txBody>
      </p:sp>
      <p:sp>
        <p:nvSpPr>
          <p:cNvPr id="6" name="TextBox 5">
            <a:extLst>
              <a:ext uri="{FF2B5EF4-FFF2-40B4-BE49-F238E27FC236}">
                <a16:creationId xmlns:a16="http://schemas.microsoft.com/office/drawing/2014/main" id="{23E73449-CE41-9041-6CB1-E86518ED9F9D}"/>
              </a:ext>
            </a:extLst>
          </p:cNvPr>
          <p:cNvSpPr txBox="1"/>
          <p:nvPr/>
        </p:nvSpPr>
        <p:spPr>
          <a:xfrm>
            <a:off x="807692" y="2077395"/>
            <a:ext cx="6970496" cy="1208792"/>
          </a:xfrm>
          <a:prstGeom prst="rect">
            <a:avLst/>
          </a:prstGeom>
          <a:noFill/>
        </p:spPr>
        <p:txBody>
          <a:bodyPr wrap="square" rtlCol="0">
            <a:spAutoFit/>
          </a:bodyPr>
          <a:lstStyle/>
          <a:p>
            <a:pPr marL="342900" indent="-342900" algn="just">
              <a:lnSpc>
                <a:spcPct val="150000"/>
              </a:lnSpc>
              <a:spcAft>
                <a:spcPts val="600"/>
              </a:spcAft>
              <a:buAutoNum type="arabicPeriod"/>
            </a:pPr>
            <a:r>
              <a:rPr lang="en-US" sz="2400" dirty="0">
                <a:latin typeface="Helvetica" panose="020B0604020202020204" pitchFamily="34" charset="0"/>
                <a:cs typeface="Helvetica" panose="020B0604020202020204" pitchFamily="34" charset="0"/>
              </a:rPr>
              <a:t>Simulation of different yield levels</a:t>
            </a:r>
          </a:p>
          <a:p>
            <a:pPr marL="342900" indent="-342900" algn="just">
              <a:lnSpc>
                <a:spcPct val="150000"/>
              </a:lnSpc>
              <a:spcAft>
                <a:spcPts val="600"/>
              </a:spcAft>
              <a:buAutoNum type="arabicPeriod"/>
            </a:pPr>
            <a:r>
              <a:rPr lang="en-US" sz="2400" dirty="0">
                <a:latin typeface="Helvetica" panose="020B0604020202020204" pitchFamily="34" charset="0"/>
                <a:cs typeface="Helvetica" panose="020B0604020202020204" pitchFamily="34" charset="0"/>
              </a:rPr>
              <a:t>Simulation of different management practices</a:t>
            </a:r>
          </a:p>
        </p:txBody>
      </p:sp>
    </p:spTree>
    <p:extLst>
      <p:ext uri="{BB962C8B-B14F-4D97-AF65-F5344CB8AC3E}">
        <p14:creationId xmlns:p14="http://schemas.microsoft.com/office/powerpoint/2010/main" val="2103864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2836E-9327-4991-94FC-5C996C597EDE}"/>
              </a:ext>
            </a:extLst>
          </p:cNvPr>
          <p:cNvSpPr>
            <a:spLocks noGrp="1"/>
          </p:cNvSpPr>
          <p:nvPr>
            <p:ph type="title"/>
          </p:nvPr>
        </p:nvSpPr>
        <p:spPr/>
        <p:txBody>
          <a:bodyPr/>
          <a:lstStyle/>
          <a:p>
            <a:pPr algn="l">
              <a:spcAft>
                <a:spcPts val="0"/>
              </a:spcAft>
            </a:pPr>
            <a:r>
              <a:rPr lang="en-US" sz="3600" dirty="0"/>
              <a:t>Simulation of yield levels</a:t>
            </a:r>
            <a:endParaRPr lang="en-US" sz="5400" dirty="0"/>
          </a:p>
        </p:txBody>
      </p:sp>
      <p:pic>
        <p:nvPicPr>
          <p:cNvPr id="3" name="Picture 2">
            <a:extLst>
              <a:ext uri="{FF2B5EF4-FFF2-40B4-BE49-F238E27FC236}">
                <a16:creationId xmlns:a16="http://schemas.microsoft.com/office/drawing/2014/main" id="{C8453D2D-E2B0-080F-DFB8-B96CF2C066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550"/>
          <a:stretch/>
        </p:blipFill>
        <p:spPr>
          <a:xfrm>
            <a:off x="620931" y="3010237"/>
            <a:ext cx="4101178" cy="2751383"/>
          </a:xfrm>
          <a:prstGeom prst="rect">
            <a:avLst/>
          </a:prstGeom>
          <a:ln>
            <a:solidFill>
              <a:schemeClr val="tx1"/>
            </a:solidFill>
          </a:ln>
          <a:effectLst>
            <a:outerShdw blurRad="50800" dist="38100" dir="2700000" algn="tl" rotWithShape="0">
              <a:prstClr val="black">
                <a:alpha val="40000"/>
              </a:prstClr>
            </a:outerShdw>
          </a:effectLst>
        </p:spPr>
      </p:pic>
      <p:pic>
        <p:nvPicPr>
          <p:cNvPr id="4" name="Picture 3" descr="A picture containing grass, sky, outdoor, field&#10;&#10;Description automatically generated">
            <a:extLst>
              <a:ext uri="{FF2B5EF4-FFF2-40B4-BE49-F238E27FC236}">
                <a16:creationId xmlns:a16="http://schemas.microsoft.com/office/drawing/2014/main" id="{E856BAC3-55D9-E9A3-0554-2033FCB4FB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3229" y="3010237"/>
            <a:ext cx="3676073" cy="2757055"/>
          </a:xfrm>
          <a:prstGeom prst="rect">
            <a:avLst/>
          </a:prstGeom>
          <a:ln>
            <a:solidFill>
              <a:schemeClr val="tx1"/>
            </a:solidFill>
          </a:ln>
        </p:spPr>
      </p:pic>
      <p:sp>
        <p:nvSpPr>
          <p:cNvPr id="5" name="TextBox 4">
            <a:extLst>
              <a:ext uri="{FF2B5EF4-FFF2-40B4-BE49-F238E27FC236}">
                <a16:creationId xmlns:a16="http://schemas.microsoft.com/office/drawing/2014/main" id="{5A368A7E-0998-397E-17D2-F6D4C29E704B}"/>
              </a:ext>
            </a:extLst>
          </p:cNvPr>
          <p:cNvSpPr txBox="1"/>
          <p:nvPr/>
        </p:nvSpPr>
        <p:spPr>
          <a:xfrm>
            <a:off x="620931" y="1639310"/>
            <a:ext cx="8105437" cy="1138773"/>
          </a:xfrm>
          <a:prstGeom prst="rect">
            <a:avLst/>
          </a:prstGeom>
          <a:solidFill>
            <a:schemeClr val="bg1"/>
          </a:solidFill>
        </p:spPr>
        <p:txBody>
          <a:bodyPr wrap="square">
            <a:spAutoFit/>
          </a:bodyPr>
          <a:lstStyle/>
          <a:p>
            <a:pPr marL="285750" indent="-285750">
              <a:spcAft>
                <a:spcPts val="1200"/>
              </a:spcAft>
              <a:buFont typeface="Wingdings" panose="05000000000000000000" pitchFamily="2" charset="2"/>
              <a:buChar char="v"/>
            </a:pPr>
            <a:r>
              <a:rPr lang="en-ZW" sz="1600" b="1" dirty="0">
                <a:latin typeface="Helvetica" panose="020B0604020202020204" pitchFamily="34" charset="0"/>
                <a:cs typeface="Helvetica" panose="020B0604020202020204" pitchFamily="34" charset="0"/>
              </a:rPr>
              <a:t>Winter wheat crops in the Netherlands</a:t>
            </a:r>
            <a:r>
              <a:rPr lang="en-ZW" sz="1600" dirty="0">
                <a:latin typeface="Helvetica" panose="020B0604020202020204" pitchFamily="34" charset="0"/>
                <a:cs typeface="Helvetica" panose="020B0604020202020204" pitchFamily="34" charset="0"/>
              </a:rPr>
              <a:t>:</a:t>
            </a:r>
          </a:p>
          <a:p>
            <a:pPr marL="742950" lvl="1" indent="-285750">
              <a:spcAft>
                <a:spcPts val="1200"/>
              </a:spcAft>
              <a:buFont typeface="Wingdings" panose="05000000000000000000" pitchFamily="2" charset="2"/>
              <a:buChar char="v"/>
            </a:pPr>
            <a:r>
              <a:rPr lang="en-ZW" sz="1600" dirty="0">
                <a:latin typeface="Helvetica" panose="020B0604020202020204" pitchFamily="34" charset="0"/>
                <a:cs typeface="Helvetica" panose="020B0604020202020204" pitchFamily="34" charset="0"/>
              </a:rPr>
              <a:t>High-yielding crop, due to high input use and intensive management</a:t>
            </a:r>
          </a:p>
          <a:p>
            <a:pPr marL="742950" lvl="1" indent="-285750">
              <a:spcAft>
                <a:spcPts val="1200"/>
              </a:spcAft>
              <a:buFont typeface="Wingdings" panose="05000000000000000000" pitchFamily="2" charset="2"/>
              <a:buChar char="v"/>
            </a:pPr>
            <a:r>
              <a:rPr lang="en-ZW" sz="1600" dirty="0">
                <a:latin typeface="Helvetica" panose="020B0604020202020204" pitchFamily="34" charset="0"/>
                <a:cs typeface="Helvetica" panose="020B0604020202020204" pitchFamily="34" charset="0"/>
              </a:rPr>
              <a:t>Important in the rotation to ensure high-yields of tuber/root crops</a:t>
            </a:r>
          </a:p>
        </p:txBody>
      </p:sp>
    </p:spTree>
    <p:extLst>
      <p:ext uri="{BB962C8B-B14F-4D97-AF65-F5344CB8AC3E}">
        <p14:creationId xmlns:p14="http://schemas.microsoft.com/office/powerpoint/2010/main" val="786927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ar chart&#10;&#10;Description automatically generated">
            <a:extLst>
              <a:ext uri="{FF2B5EF4-FFF2-40B4-BE49-F238E27FC236}">
                <a16:creationId xmlns:a16="http://schemas.microsoft.com/office/drawing/2014/main" id="{72BE80F0-7293-A0B5-09EF-9DBEC51337E8}"/>
              </a:ext>
            </a:extLst>
          </p:cNvPr>
          <p:cNvPicPr>
            <a:picLocks noChangeAspect="1"/>
          </p:cNvPicPr>
          <p:nvPr/>
        </p:nvPicPr>
        <p:blipFill rotWithShape="1">
          <a:blip r:embed="rId2">
            <a:extLst>
              <a:ext uri="{28A0092B-C50C-407E-A947-70E740481C1C}">
                <a14:useLocalDpi xmlns:a14="http://schemas.microsoft.com/office/drawing/2010/main" val="0"/>
              </a:ext>
            </a:extLst>
          </a:blip>
          <a:srcRect b="50972"/>
          <a:stretch/>
        </p:blipFill>
        <p:spPr>
          <a:xfrm>
            <a:off x="227178" y="1691358"/>
            <a:ext cx="8588043" cy="4200525"/>
          </a:xfrm>
          <a:prstGeom prst="rect">
            <a:avLst/>
          </a:prstGeom>
        </p:spPr>
      </p:pic>
      <p:sp>
        <p:nvSpPr>
          <p:cNvPr id="8" name="TextBox 7">
            <a:extLst>
              <a:ext uri="{FF2B5EF4-FFF2-40B4-BE49-F238E27FC236}">
                <a16:creationId xmlns:a16="http://schemas.microsoft.com/office/drawing/2014/main" id="{B3ABAE16-6819-46BF-403E-BF5BF8B7C2C0}"/>
              </a:ext>
            </a:extLst>
          </p:cNvPr>
          <p:cNvSpPr txBox="1"/>
          <p:nvPr/>
        </p:nvSpPr>
        <p:spPr>
          <a:xfrm>
            <a:off x="1376883" y="4019541"/>
            <a:ext cx="4322878" cy="1246495"/>
          </a:xfrm>
          <a:prstGeom prst="rect">
            <a:avLst/>
          </a:prstGeom>
          <a:noFill/>
        </p:spPr>
        <p:txBody>
          <a:bodyPr wrap="square" rtlCol="0">
            <a:spAutoFit/>
          </a:bodyPr>
          <a:lstStyle/>
          <a:p>
            <a:pPr>
              <a:lnSpc>
                <a:spcPts val="1800"/>
              </a:lnSpc>
            </a:pPr>
            <a:r>
              <a:rPr lang="en-ZW" sz="1600" b="1" dirty="0">
                <a:solidFill>
                  <a:schemeClr val="bg1"/>
                </a:solidFill>
                <a:latin typeface="Helvetica" panose="020B0604020202020204" pitchFamily="34" charset="0"/>
                <a:cs typeface="Helvetica" panose="020B0604020202020204" pitchFamily="34" charset="0"/>
              </a:rPr>
              <a:t>Yield gap closure ca. 70% of Yp</a:t>
            </a:r>
          </a:p>
          <a:p>
            <a:pPr>
              <a:lnSpc>
                <a:spcPts val="1800"/>
              </a:lnSpc>
            </a:pPr>
            <a:endParaRPr lang="en-ZW" sz="1600" b="1" dirty="0">
              <a:solidFill>
                <a:schemeClr val="bg1"/>
              </a:solidFill>
              <a:latin typeface="Helvetica" panose="020B0604020202020204" pitchFamily="34" charset="0"/>
              <a:cs typeface="Helvetica" panose="020B0604020202020204" pitchFamily="34" charset="0"/>
            </a:endParaRPr>
          </a:p>
          <a:p>
            <a:pPr>
              <a:lnSpc>
                <a:spcPts val="1800"/>
              </a:lnSpc>
            </a:pPr>
            <a:r>
              <a:rPr lang="en-ZW" sz="1600" dirty="0">
                <a:solidFill>
                  <a:schemeClr val="bg1"/>
                </a:solidFill>
                <a:latin typeface="Helvetica" panose="020B0604020202020204" pitchFamily="34" charset="0"/>
                <a:cs typeface="Helvetica" panose="020B0604020202020204" pitchFamily="34" charset="0"/>
              </a:rPr>
              <a:t>Management of other factors (e.g., diseases, crop rotations) is key to increase wheat yields in the Netherlands.</a:t>
            </a:r>
          </a:p>
        </p:txBody>
      </p:sp>
      <p:sp>
        <p:nvSpPr>
          <p:cNvPr id="9" name="TextBox 8">
            <a:extLst>
              <a:ext uri="{FF2B5EF4-FFF2-40B4-BE49-F238E27FC236}">
                <a16:creationId xmlns:a16="http://schemas.microsoft.com/office/drawing/2014/main" id="{B8198337-554D-78B1-C3F2-8F717B7F0BB3}"/>
              </a:ext>
            </a:extLst>
          </p:cNvPr>
          <p:cNvSpPr txBox="1"/>
          <p:nvPr/>
        </p:nvSpPr>
        <p:spPr>
          <a:xfrm>
            <a:off x="7543132" y="3018753"/>
            <a:ext cx="874420" cy="553998"/>
          </a:xfrm>
          <a:prstGeom prst="rect">
            <a:avLst/>
          </a:prstGeom>
          <a:noFill/>
        </p:spPr>
        <p:txBody>
          <a:bodyPr wrap="square" rtlCol="0">
            <a:spAutoFit/>
          </a:bodyPr>
          <a:lstStyle/>
          <a:p>
            <a:pPr algn="ctr">
              <a:lnSpc>
                <a:spcPts val="1800"/>
              </a:lnSpc>
            </a:pPr>
            <a:r>
              <a:rPr lang="en-ZW" sz="1600" b="1" dirty="0">
                <a:latin typeface="Helvetica" panose="020B0604020202020204" pitchFamily="34" charset="0"/>
                <a:cs typeface="Helvetica" panose="020B0604020202020204" pitchFamily="34" charset="0"/>
              </a:rPr>
              <a:t>Other factors</a:t>
            </a:r>
          </a:p>
        </p:txBody>
      </p:sp>
      <p:sp>
        <p:nvSpPr>
          <p:cNvPr id="10" name="TextBox 9">
            <a:extLst>
              <a:ext uri="{FF2B5EF4-FFF2-40B4-BE49-F238E27FC236}">
                <a16:creationId xmlns:a16="http://schemas.microsoft.com/office/drawing/2014/main" id="{D31F4D5D-0D4F-D2F7-E828-063A964E5B4A}"/>
              </a:ext>
            </a:extLst>
          </p:cNvPr>
          <p:cNvSpPr txBox="1"/>
          <p:nvPr/>
        </p:nvSpPr>
        <p:spPr>
          <a:xfrm>
            <a:off x="1250805" y="1813563"/>
            <a:ext cx="1834541" cy="323165"/>
          </a:xfrm>
          <a:prstGeom prst="rect">
            <a:avLst/>
          </a:prstGeom>
          <a:noFill/>
        </p:spPr>
        <p:txBody>
          <a:bodyPr wrap="none" rtlCol="0">
            <a:spAutoFit/>
          </a:bodyPr>
          <a:lstStyle/>
          <a:p>
            <a:pPr>
              <a:lnSpc>
                <a:spcPts val="1800"/>
              </a:lnSpc>
            </a:pPr>
            <a:r>
              <a:rPr lang="en-ZW" sz="1600" b="1" dirty="0">
                <a:latin typeface="Helvetica" panose="020B0604020202020204" pitchFamily="34" charset="0"/>
                <a:cs typeface="Helvetica" panose="020B0604020202020204" pitchFamily="34" charset="0"/>
              </a:rPr>
              <a:t>Water limitations</a:t>
            </a:r>
          </a:p>
        </p:txBody>
      </p:sp>
      <p:sp>
        <p:nvSpPr>
          <p:cNvPr id="11" name="TextBox 10">
            <a:extLst>
              <a:ext uri="{FF2B5EF4-FFF2-40B4-BE49-F238E27FC236}">
                <a16:creationId xmlns:a16="http://schemas.microsoft.com/office/drawing/2014/main" id="{F1E6E693-938F-6534-A59E-B3FF4522D6CE}"/>
              </a:ext>
            </a:extLst>
          </p:cNvPr>
          <p:cNvSpPr txBox="1"/>
          <p:nvPr/>
        </p:nvSpPr>
        <p:spPr>
          <a:xfrm>
            <a:off x="7358143" y="1818817"/>
            <a:ext cx="1418978" cy="323165"/>
          </a:xfrm>
          <a:prstGeom prst="rect">
            <a:avLst/>
          </a:prstGeom>
          <a:noFill/>
        </p:spPr>
        <p:txBody>
          <a:bodyPr wrap="none" rtlCol="0">
            <a:spAutoFit/>
          </a:bodyPr>
          <a:lstStyle/>
          <a:p>
            <a:pPr>
              <a:lnSpc>
                <a:spcPts val="1800"/>
              </a:lnSpc>
            </a:pPr>
            <a:r>
              <a:rPr lang="en-ZW" sz="1600" b="1" dirty="0">
                <a:latin typeface="Helvetica" panose="020B0604020202020204" pitchFamily="34" charset="0"/>
                <a:cs typeface="Helvetica" panose="020B0604020202020204" pitchFamily="34" charset="0"/>
              </a:rPr>
              <a:t>N limitations</a:t>
            </a:r>
          </a:p>
        </p:txBody>
      </p:sp>
      <p:cxnSp>
        <p:nvCxnSpPr>
          <p:cNvPr id="12" name="Straight Arrow Connector 11">
            <a:extLst>
              <a:ext uri="{FF2B5EF4-FFF2-40B4-BE49-F238E27FC236}">
                <a16:creationId xmlns:a16="http://schemas.microsoft.com/office/drawing/2014/main" id="{B4B7755D-74F2-8220-E19A-1FDB3AFFB298}"/>
              </a:ext>
            </a:extLst>
          </p:cNvPr>
          <p:cNvCxnSpPr>
            <a:cxnSpLocks/>
          </p:cNvCxnSpPr>
          <p:nvPr/>
        </p:nvCxnSpPr>
        <p:spPr>
          <a:xfrm>
            <a:off x="8161806" y="2088561"/>
            <a:ext cx="0" cy="4049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188145E-9EE8-8955-EC30-78643DC7B126}"/>
              </a:ext>
            </a:extLst>
          </p:cNvPr>
          <p:cNvCxnSpPr>
            <a:cxnSpLocks/>
          </p:cNvCxnSpPr>
          <p:nvPr/>
        </p:nvCxnSpPr>
        <p:spPr>
          <a:xfrm>
            <a:off x="2627781" y="2079035"/>
            <a:ext cx="0" cy="4049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1B26B10-71CB-CB1D-F1F3-AFFC311E7AC2}"/>
              </a:ext>
            </a:extLst>
          </p:cNvPr>
          <p:cNvSpPr txBox="1"/>
          <p:nvPr/>
        </p:nvSpPr>
        <p:spPr>
          <a:xfrm>
            <a:off x="531570" y="6224190"/>
            <a:ext cx="3999790" cy="369332"/>
          </a:xfrm>
          <a:prstGeom prst="rect">
            <a:avLst/>
          </a:prstGeom>
          <a:noFill/>
        </p:spPr>
        <p:txBody>
          <a:bodyPr wrap="square">
            <a:spAutoFit/>
          </a:bodyPr>
          <a:lstStyle/>
          <a:p>
            <a:pPr algn="ctr"/>
            <a:r>
              <a:rPr lang="en-ZW" sz="1800" dirty="0">
                <a:latin typeface="Helvetica" panose="020B0604020202020204" pitchFamily="34" charset="0"/>
                <a:cs typeface="Helvetica" panose="020B0604020202020204" pitchFamily="34" charset="0"/>
              </a:rPr>
              <a:t>Berghuijs, Silva et al. (in preparation)</a:t>
            </a:r>
          </a:p>
        </p:txBody>
      </p:sp>
      <p:sp>
        <p:nvSpPr>
          <p:cNvPr id="16" name="Title 1">
            <a:extLst>
              <a:ext uri="{FF2B5EF4-FFF2-40B4-BE49-F238E27FC236}">
                <a16:creationId xmlns:a16="http://schemas.microsoft.com/office/drawing/2014/main" id="{E2B26C60-8248-0769-CCD6-936E5A608E22}"/>
              </a:ext>
            </a:extLst>
          </p:cNvPr>
          <p:cNvSpPr>
            <a:spLocks noGrp="1"/>
          </p:cNvSpPr>
          <p:nvPr>
            <p:ph type="title"/>
          </p:nvPr>
        </p:nvSpPr>
        <p:spPr>
          <a:xfrm>
            <a:off x="457200" y="274638"/>
            <a:ext cx="8229600" cy="1143000"/>
          </a:xfrm>
        </p:spPr>
        <p:txBody>
          <a:bodyPr/>
          <a:lstStyle/>
          <a:p>
            <a:pPr algn="l">
              <a:spcAft>
                <a:spcPts val="0"/>
              </a:spcAft>
            </a:pPr>
            <a:r>
              <a:rPr lang="en-US" sz="3600" dirty="0"/>
              <a:t>Simulation of yield levels</a:t>
            </a:r>
            <a:endParaRPr lang="en-US" sz="5400" dirty="0"/>
          </a:p>
        </p:txBody>
      </p:sp>
    </p:spTree>
    <p:extLst>
      <p:ext uri="{BB962C8B-B14F-4D97-AF65-F5344CB8AC3E}">
        <p14:creationId xmlns:p14="http://schemas.microsoft.com/office/powerpoint/2010/main" val="199527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F2CE52-490B-7F5E-9B17-E140BC25249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0630" y="1522279"/>
            <a:ext cx="2956226" cy="2217660"/>
          </a:xfrm>
          <a:prstGeom prst="rect">
            <a:avLst/>
          </a:prstGeom>
          <a:noFill/>
          <a:ln>
            <a:solidFill>
              <a:schemeClr val="tx1"/>
            </a:solidFill>
          </a:ln>
        </p:spPr>
      </p:pic>
      <p:pic>
        <p:nvPicPr>
          <p:cNvPr id="4" name="Picture 3">
            <a:extLst>
              <a:ext uri="{FF2B5EF4-FFF2-40B4-BE49-F238E27FC236}">
                <a16:creationId xmlns:a16="http://schemas.microsoft.com/office/drawing/2014/main" id="{B4D2C73F-0582-FFB7-502E-A06CEFCF7CC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0526" y="1522611"/>
            <a:ext cx="2956226" cy="2217006"/>
          </a:xfrm>
          <a:prstGeom prst="rect">
            <a:avLst/>
          </a:prstGeom>
          <a:noFill/>
          <a:ln>
            <a:solidFill>
              <a:schemeClr val="tx1"/>
            </a:solidFill>
          </a:ln>
        </p:spPr>
      </p:pic>
      <p:pic>
        <p:nvPicPr>
          <p:cNvPr id="5" name="Picture 4">
            <a:extLst>
              <a:ext uri="{FF2B5EF4-FFF2-40B4-BE49-F238E27FC236}">
                <a16:creationId xmlns:a16="http://schemas.microsoft.com/office/drawing/2014/main" id="{219C6202-C51C-F3F5-B6C1-D01FA6628B1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937"/>
          <a:stretch/>
        </p:blipFill>
        <p:spPr bwMode="auto">
          <a:xfrm>
            <a:off x="4660630" y="3882604"/>
            <a:ext cx="2956226" cy="2214386"/>
          </a:xfrm>
          <a:prstGeom prst="rect">
            <a:avLst/>
          </a:prstGeom>
          <a:noFill/>
          <a:ln>
            <a:solidFill>
              <a:schemeClr val="tx1"/>
            </a:solidFill>
          </a:ln>
        </p:spPr>
      </p:pic>
      <p:pic>
        <p:nvPicPr>
          <p:cNvPr id="6" name="Picture 5">
            <a:extLst>
              <a:ext uri="{FF2B5EF4-FFF2-40B4-BE49-F238E27FC236}">
                <a16:creationId xmlns:a16="http://schemas.microsoft.com/office/drawing/2014/main" id="{E5A8DFE7-58B5-90E3-AD9B-58B32132739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10527" y="3882604"/>
            <a:ext cx="2952296" cy="2214385"/>
          </a:xfrm>
          <a:prstGeom prst="rect">
            <a:avLst/>
          </a:prstGeom>
          <a:noFill/>
          <a:ln>
            <a:solidFill>
              <a:schemeClr val="tx1"/>
            </a:solidFill>
          </a:ln>
        </p:spPr>
      </p:pic>
      <p:sp>
        <p:nvSpPr>
          <p:cNvPr id="7" name="TextBox 6">
            <a:extLst>
              <a:ext uri="{FF2B5EF4-FFF2-40B4-BE49-F238E27FC236}">
                <a16:creationId xmlns:a16="http://schemas.microsoft.com/office/drawing/2014/main" id="{18FF8960-B27B-BDB3-4466-C23790D449F1}"/>
              </a:ext>
            </a:extLst>
          </p:cNvPr>
          <p:cNvSpPr txBox="1"/>
          <p:nvPr/>
        </p:nvSpPr>
        <p:spPr>
          <a:xfrm rot="16200000">
            <a:off x="-63794" y="2271192"/>
            <a:ext cx="2247923" cy="707886"/>
          </a:xfrm>
          <a:prstGeom prst="rect">
            <a:avLst/>
          </a:prstGeom>
          <a:noFill/>
        </p:spPr>
        <p:txBody>
          <a:bodyPr wrap="none" rtlCol="0">
            <a:spAutoFit/>
          </a:bodyPr>
          <a:lstStyle/>
          <a:p>
            <a:pPr algn="ctr"/>
            <a:r>
              <a:rPr lang="en-US" sz="2000" b="1" dirty="0">
                <a:solidFill>
                  <a:schemeClr val="accent1">
                    <a:lumMod val="50000"/>
                  </a:schemeClr>
                </a:solidFill>
                <a:latin typeface="Helvetica" panose="020B0604020202020204" pitchFamily="34" charset="0"/>
                <a:cs typeface="Helvetica" panose="020B0604020202020204" pitchFamily="34" charset="0"/>
              </a:rPr>
              <a:t>Myanmar </a:t>
            </a:r>
          </a:p>
          <a:p>
            <a:pPr algn="ctr"/>
            <a:r>
              <a:rPr lang="en-US" sz="2000" dirty="0">
                <a:solidFill>
                  <a:schemeClr val="accent1">
                    <a:lumMod val="50000"/>
                  </a:schemeClr>
                </a:solidFill>
                <a:latin typeface="Helvetica" panose="020B0604020202020204" pitchFamily="34" charset="0"/>
                <a:cs typeface="Helvetica" panose="020B0604020202020204" pitchFamily="34" charset="0"/>
              </a:rPr>
              <a:t>Ayeyarwady Delta</a:t>
            </a:r>
            <a:endParaRPr lang="en-ZW" sz="2000" dirty="0">
              <a:solidFill>
                <a:schemeClr val="accent1">
                  <a:lumMod val="50000"/>
                </a:schemeClr>
              </a:solidFill>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66148B58-95BB-C131-32EF-205C109CE07E}"/>
              </a:ext>
            </a:extLst>
          </p:cNvPr>
          <p:cNvSpPr txBox="1"/>
          <p:nvPr/>
        </p:nvSpPr>
        <p:spPr>
          <a:xfrm rot="5400000">
            <a:off x="7376159" y="2271192"/>
            <a:ext cx="1382110" cy="707886"/>
          </a:xfrm>
          <a:prstGeom prst="rect">
            <a:avLst/>
          </a:prstGeom>
          <a:noFill/>
        </p:spPr>
        <p:txBody>
          <a:bodyPr wrap="none" rtlCol="0">
            <a:spAutoFit/>
          </a:bodyPr>
          <a:lstStyle/>
          <a:p>
            <a:pPr algn="ctr"/>
            <a:r>
              <a:rPr lang="en-US" sz="2000" b="1" dirty="0">
                <a:solidFill>
                  <a:schemeClr val="accent1">
                    <a:lumMod val="50000"/>
                  </a:schemeClr>
                </a:solidFill>
                <a:latin typeface="Helvetica" panose="020B0604020202020204" pitchFamily="34" charset="0"/>
                <a:cs typeface="Helvetica" panose="020B0604020202020204" pitchFamily="34" charset="0"/>
              </a:rPr>
              <a:t>Indonesia</a:t>
            </a:r>
            <a:endParaRPr lang="en-ZW" sz="2000" b="1" dirty="0">
              <a:solidFill>
                <a:schemeClr val="accent1">
                  <a:lumMod val="50000"/>
                </a:schemeClr>
              </a:solidFill>
              <a:latin typeface="Helvetica" panose="020B0604020202020204" pitchFamily="34" charset="0"/>
              <a:cs typeface="Helvetica" panose="020B0604020202020204" pitchFamily="34" charset="0"/>
            </a:endParaRPr>
          </a:p>
          <a:p>
            <a:pPr algn="ctr"/>
            <a:r>
              <a:rPr lang="en-US" sz="2000" dirty="0">
                <a:solidFill>
                  <a:schemeClr val="accent1">
                    <a:lumMod val="50000"/>
                  </a:schemeClr>
                </a:solidFill>
                <a:latin typeface="Helvetica" panose="020B0604020202020204" pitchFamily="34" charset="0"/>
                <a:cs typeface="Helvetica" panose="020B0604020202020204" pitchFamily="34" charset="0"/>
              </a:rPr>
              <a:t>Java</a:t>
            </a:r>
            <a:r>
              <a:rPr lang="en-US" sz="2000" b="1" dirty="0">
                <a:solidFill>
                  <a:schemeClr val="accent1">
                    <a:lumMod val="50000"/>
                  </a:schemeClr>
                </a:solidFill>
                <a:latin typeface="Helvetica" panose="020B0604020202020204" pitchFamily="34" charset="0"/>
                <a:cs typeface="Helvetica" panose="020B0604020202020204" pitchFamily="34" charset="0"/>
              </a:rPr>
              <a:t> </a:t>
            </a:r>
          </a:p>
        </p:txBody>
      </p:sp>
      <p:sp>
        <p:nvSpPr>
          <p:cNvPr id="9" name="TextBox 8">
            <a:extLst>
              <a:ext uri="{FF2B5EF4-FFF2-40B4-BE49-F238E27FC236}">
                <a16:creationId xmlns:a16="http://schemas.microsoft.com/office/drawing/2014/main" id="{663CFBFE-6453-8C3A-5291-BFB445EFD299}"/>
              </a:ext>
            </a:extLst>
          </p:cNvPr>
          <p:cNvSpPr txBox="1"/>
          <p:nvPr/>
        </p:nvSpPr>
        <p:spPr>
          <a:xfrm rot="16200000">
            <a:off x="219233" y="4635851"/>
            <a:ext cx="1681871" cy="707886"/>
          </a:xfrm>
          <a:prstGeom prst="rect">
            <a:avLst/>
          </a:prstGeom>
          <a:noFill/>
        </p:spPr>
        <p:txBody>
          <a:bodyPr wrap="none" rtlCol="0">
            <a:spAutoFit/>
          </a:bodyPr>
          <a:lstStyle/>
          <a:p>
            <a:pPr algn="ctr"/>
            <a:r>
              <a:rPr lang="en-US" sz="2000" b="1" dirty="0">
                <a:solidFill>
                  <a:schemeClr val="accent1">
                    <a:lumMod val="50000"/>
                  </a:schemeClr>
                </a:solidFill>
                <a:latin typeface="Helvetica" panose="020B0604020202020204" pitchFamily="34" charset="0"/>
                <a:cs typeface="Helvetica" panose="020B0604020202020204" pitchFamily="34" charset="0"/>
              </a:rPr>
              <a:t>Thailand</a:t>
            </a:r>
            <a:endParaRPr lang="en-ZW" sz="2000" b="1" dirty="0">
              <a:solidFill>
                <a:schemeClr val="accent1">
                  <a:lumMod val="50000"/>
                </a:schemeClr>
              </a:solidFill>
              <a:latin typeface="Helvetica" panose="020B0604020202020204" pitchFamily="34" charset="0"/>
              <a:cs typeface="Helvetica" panose="020B0604020202020204" pitchFamily="34" charset="0"/>
            </a:endParaRPr>
          </a:p>
          <a:p>
            <a:pPr algn="ctr"/>
            <a:r>
              <a:rPr lang="en-US" sz="2000" dirty="0">
                <a:solidFill>
                  <a:schemeClr val="accent1">
                    <a:lumMod val="50000"/>
                  </a:schemeClr>
                </a:solidFill>
                <a:latin typeface="Helvetica" panose="020B0604020202020204" pitchFamily="34" charset="0"/>
                <a:cs typeface="Helvetica" panose="020B0604020202020204" pitchFamily="34" charset="0"/>
              </a:rPr>
              <a:t>Chao Phraya</a:t>
            </a:r>
          </a:p>
        </p:txBody>
      </p:sp>
      <p:sp>
        <p:nvSpPr>
          <p:cNvPr id="10" name="TextBox 9">
            <a:extLst>
              <a:ext uri="{FF2B5EF4-FFF2-40B4-BE49-F238E27FC236}">
                <a16:creationId xmlns:a16="http://schemas.microsoft.com/office/drawing/2014/main" id="{F51EE666-DAB8-3A3C-8DF5-C2765155B1AE}"/>
              </a:ext>
            </a:extLst>
          </p:cNvPr>
          <p:cNvSpPr txBox="1"/>
          <p:nvPr/>
        </p:nvSpPr>
        <p:spPr>
          <a:xfrm rot="5400000">
            <a:off x="7183799" y="4635851"/>
            <a:ext cx="1766830" cy="707886"/>
          </a:xfrm>
          <a:prstGeom prst="rect">
            <a:avLst/>
          </a:prstGeom>
          <a:noFill/>
        </p:spPr>
        <p:txBody>
          <a:bodyPr wrap="none" rtlCol="0">
            <a:spAutoFit/>
          </a:bodyPr>
          <a:lstStyle/>
          <a:p>
            <a:pPr algn="ctr"/>
            <a:r>
              <a:rPr lang="en-US" sz="2000" b="1" dirty="0">
                <a:solidFill>
                  <a:schemeClr val="accent1">
                    <a:lumMod val="50000"/>
                  </a:schemeClr>
                </a:solidFill>
                <a:latin typeface="Helvetica" panose="020B0604020202020204" pitchFamily="34" charset="0"/>
                <a:cs typeface="Helvetica" panose="020B0604020202020204" pitchFamily="34" charset="0"/>
              </a:rPr>
              <a:t>Vietnam</a:t>
            </a:r>
            <a:endParaRPr lang="en-ZW" sz="2400" b="1" dirty="0">
              <a:solidFill>
                <a:schemeClr val="accent1">
                  <a:lumMod val="50000"/>
                </a:schemeClr>
              </a:solidFill>
              <a:latin typeface="Helvetica" panose="020B0604020202020204" pitchFamily="34" charset="0"/>
              <a:cs typeface="Helvetica" panose="020B0604020202020204" pitchFamily="34" charset="0"/>
            </a:endParaRPr>
          </a:p>
          <a:p>
            <a:pPr algn="ctr"/>
            <a:r>
              <a:rPr lang="en-US" sz="2000" dirty="0">
                <a:solidFill>
                  <a:schemeClr val="accent1">
                    <a:lumMod val="50000"/>
                  </a:schemeClr>
                </a:solidFill>
                <a:latin typeface="Helvetica" panose="020B0604020202020204" pitchFamily="34" charset="0"/>
                <a:cs typeface="Helvetica" panose="020B0604020202020204" pitchFamily="34" charset="0"/>
              </a:rPr>
              <a:t>Mekong Delta</a:t>
            </a:r>
          </a:p>
        </p:txBody>
      </p:sp>
      <p:sp>
        <p:nvSpPr>
          <p:cNvPr id="18" name="Title 1">
            <a:extLst>
              <a:ext uri="{FF2B5EF4-FFF2-40B4-BE49-F238E27FC236}">
                <a16:creationId xmlns:a16="http://schemas.microsoft.com/office/drawing/2014/main" id="{94B9EBC4-D6D9-6C18-9F33-6A5961CAFAC9}"/>
              </a:ext>
            </a:extLst>
          </p:cNvPr>
          <p:cNvSpPr>
            <a:spLocks noGrp="1"/>
          </p:cNvSpPr>
          <p:nvPr>
            <p:ph type="title"/>
          </p:nvPr>
        </p:nvSpPr>
        <p:spPr>
          <a:xfrm>
            <a:off x="457200" y="274638"/>
            <a:ext cx="8229600" cy="1143000"/>
          </a:xfrm>
        </p:spPr>
        <p:txBody>
          <a:bodyPr/>
          <a:lstStyle/>
          <a:p>
            <a:pPr algn="l">
              <a:spcAft>
                <a:spcPts val="0"/>
              </a:spcAft>
            </a:pPr>
            <a:r>
              <a:rPr lang="en-US" sz="3600" dirty="0"/>
              <a:t>Simulation of management practices</a:t>
            </a:r>
            <a:endParaRPr lang="en-US" sz="5400" dirty="0"/>
          </a:p>
        </p:txBody>
      </p:sp>
    </p:spTree>
    <p:extLst>
      <p:ext uri="{BB962C8B-B14F-4D97-AF65-F5344CB8AC3E}">
        <p14:creationId xmlns:p14="http://schemas.microsoft.com/office/powerpoint/2010/main" val="675419541"/>
      </p:ext>
    </p:extLst>
  </p:cSld>
  <p:clrMapOvr>
    <a:masterClrMapping/>
  </p:clrMapOvr>
</p:sld>
</file>

<file path=ppt/theme/theme1.xml><?xml version="1.0" encoding="utf-8"?>
<a:theme xmlns:a="http://schemas.openxmlformats.org/drawingml/2006/main" name="CIMMYT Templete English">
  <a:themeElements>
    <a:clrScheme name="Color palete CIMMYT">
      <a:dk1>
        <a:sysClr val="windowText" lastClr="000000"/>
      </a:dk1>
      <a:lt1>
        <a:sysClr val="window" lastClr="FFFFFF"/>
      </a:lt1>
      <a:dk2>
        <a:srgbClr val="00B0F0"/>
      </a:dk2>
      <a:lt2>
        <a:srgbClr val="DC7610"/>
      </a:lt2>
      <a:accent1>
        <a:srgbClr val="7BC142"/>
      </a:accent1>
      <a:accent2>
        <a:srgbClr val="41542E"/>
      </a:accent2>
      <a:accent3>
        <a:srgbClr val="F2E6D7"/>
      </a:accent3>
      <a:accent4>
        <a:srgbClr val="4D4D4F"/>
      </a:accent4>
      <a:accent5>
        <a:srgbClr val="BCBEC0"/>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20858</TotalTime>
  <Words>848</Words>
  <Application>Microsoft Office PowerPoint</Application>
  <PresentationFormat>On-screen Show (4:3)</PresentationFormat>
  <Paragraphs>152</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Courier New</vt:lpstr>
      <vt:lpstr>Helvetica</vt:lpstr>
      <vt:lpstr>News Gothic</vt:lpstr>
      <vt:lpstr>Times New Roman</vt:lpstr>
      <vt:lpstr>Verdana</vt:lpstr>
      <vt:lpstr>Wingdings</vt:lpstr>
      <vt:lpstr>CIMMYT Templete English</vt:lpstr>
      <vt:lpstr>Yield gap decomposition to identify limiting factors to production in farmers’ fields</vt:lpstr>
      <vt:lpstr>Table of contents</vt:lpstr>
      <vt:lpstr>Introduction</vt:lpstr>
      <vt:lpstr>Yield gap analysis</vt:lpstr>
      <vt:lpstr>Concepts of production ecology</vt:lpstr>
      <vt:lpstr>Process-based crop models</vt:lpstr>
      <vt:lpstr>Simulation of yield levels</vt:lpstr>
      <vt:lpstr>Simulation of yield levels</vt:lpstr>
      <vt:lpstr>Simulation of management practices</vt:lpstr>
      <vt:lpstr>Simulation of management practices</vt:lpstr>
      <vt:lpstr>Data-driven approaches</vt:lpstr>
      <vt:lpstr>Stochastic frontier analysis</vt:lpstr>
      <vt:lpstr>Stochastic frontier analysis</vt:lpstr>
      <vt:lpstr>Stochastic frontier analysis</vt:lpstr>
      <vt:lpstr>Boundary line analysis</vt:lpstr>
      <vt:lpstr>Machine learning</vt:lpstr>
      <vt:lpstr>Future applications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Martin Brinkman</dc:creator>
  <cp:lastModifiedBy>SILVA, Joao Vasco (CIMMYT-Zimbabwe)</cp:lastModifiedBy>
  <cp:revision>1629</cp:revision>
  <cp:lastPrinted>2019-06-11T14:08:38Z</cp:lastPrinted>
  <dcterms:created xsi:type="dcterms:W3CDTF">2011-09-29T08:30:03Z</dcterms:created>
  <dcterms:modified xsi:type="dcterms:W3CDTF">2023-05-15T12:26:25Z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_Template">
    <vt:lpwstr>WHUK.pptx</vt:lpwstr>
  </property>
</Properties>
</file>